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23" r:id="rId1"/>
  </p:sldMasterIdLst>
  <p:notesMasterIdLst>
    <p:notesMasterId r:id="rId11"/>
  </p:notesMasterIdLst>
  <p:handoutMasterIdLst>
    <p:handoutMasterId r:id="rId12"/>
  </p:handoutMasterIdLst>
  <p:sldIdLst>
    <p:sldId id="568" r:id="rId2"/>
    <p:sldId id="583" r:id="rId3"/>
    <p:sldId id="590" r:id="rId4"/>
    <p:sldId id="591" r:id="rId5"/>
    <p:sldId id="592" r:id="rId6"/>
    <p:sldId id="593" r:id="rId7"/>
    <p:sldId id="594" r:id="rId8"/>
    <p:sldId id="595" r:id="rId9"/>
    <p:sldId id="596" r:id="rId10"/>
  </p:sldIdLst>
  <p:sldSz cx="9906000" cy="6858000" type="A4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표지_목차" id="{450C139D-A528-4E47-B208-5253FE977CCA}">
          <p14:sldIdLst>
            <p14:sldId id="568"/>
            <p14:sldId id="583"/>
            <p14:sldId id="590"/>
            <p14:sldId id="591"/>
            <p14:sldId id="592"/>
            <p14:sldId id="593"/>
            <p14:sldId id="594"/>
            <p14:sldId id="595"/>
            <p14:sldId id="596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434" userDrawn="1">
          <p15:clr>
            <a:srgbClr val="A4A3A4"/>
          </p15:clr>
        </p15:guide>
        <p15:guide id="4" pos="3120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pos="353" userDrawn="1">
          <p15:clr>
            <a:srgbClr val="A4A3A4"/>
          </p15:clr>
        </p15:guide>
        <p15:guide id="7" pos="5875" userDrawn="1">
          <p15:clr>
            <a:srgbClr val="A4A3A4"/>
          </p15:clr>
        </p15:guide>
        <p15:guide id="8" orient="horz" pos="2976" userDrawn="1">
          <p15:clr>
            <a:srgbClr val="A4A3A4"/>
          </p15:clr>
        </p15:guide>
        <p15:guide id="9" orient="horz" pos="4061" userDrawn="1">
          <p15:clr>
            <a:srgbClr val="A4A3A4"/>
          </p15:clr>
        </p15:guide>
        <p15:guide id="10" orient="horz" pos="17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0FD5"/>
    <a:srgbClr val="FAFAFA"/>
    <a:srgbClr val="FFFF00"/>
    <a:srgbClr val="FFE389"/>
    <a:srgbClr val="FFCC29"/>
    <a:srgbClr val="FBE225"/>
    <a:srgbClr val="273747"/>
    <a:srgbClr val="E6E6E6"/>
    <a:srgbClr val="F4DD1C"/>
    <a:srgbClr val="2139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1" autoAdjust="0"/>
    <p:restoredTop sz="96556" autoAdjust="0"/>
  </p:normalViewPr>
  <p:slideViewPr>
    <p:cSldViewPr showGuides="1">
      <p:cViewPr varScale="1">
        <p:scale>
          <a:sx n="113" d="100"/>
          <a:sy n="113" d="100"/>
        </p:scale>
        <p:origin x="1824" y="96"/>
      </p:cViewPr>
      <p:guideLst>
        <p:guide orient="horz" pos="1434"/>
        <p:guide pos="3120"/>
        <p:guide orient="horz" pos="754"/>
        <p:guide pos="353"/>
        <p:guide pos="5875"/>
        <p:guide orient="horz" pos="2976"/>
        <p:guide orient="horz" pos="4061"/>
        <p:guide orient="horz" pos="17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7" d="100"/>
          <a:sy n="77" d="100"/>
        </p:scale>
        <p:origin x="400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FDF16048-607E-439B-94A7-A146BB129535}" type="datetimeFigureOut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2024-11-20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3C58DE8E-A74A-46B2-81FC-A894EEF6C6D9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‹#›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33545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1"/>
            <a:ext cx="2949787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DBB28AD4-CD38-46AA-959D-FD8FB11DCF84}" type="datetimeFigureOut">
              <a:rPr lang="ko-KR" altLang="en-US" smtClean="0"/>
              <a:pPr/>
              <a:t>2024-11-20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8"/>
            <a:ext cx="5445760" cy="3913614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A19807B5-B744-49FF-A324-9BFF0FB7E06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54847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51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2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_윤주희\01_프로젝트\2021\[PPT]교육공무직원 채용관리시스템 개발 사업\교육공무직원 채용관리시스템 개발사업_ 템플릿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856" y="4384204"/>
            <a:ext cx="2088721" cy="55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7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2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 userDrawn="1"/>
        </p:nvSpPr>
        <p:spPr>
          <a:xfrm>
            <a:off x="7992156" y="428604"/>
            <a:ext cx="1714512" cy="428628"/>
          </a:xfrm>
          <a:prstGeom prst="roundRect">
            <a:avLst>
              <a:gd name="adj" fmla="val 85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B4457D7-55B6-4182-9C38-38E96CEF6C72}"/>
              </a:ext>
            </a:extLst>
          </p:cNvPr>
          <p:cNvSpPr/>
          <p:nvPr userDrawn="1"/>
        </p:nvSpPr>
        <p:spPr>
          <a:xfrm>
            <a:off x="632520" y="357166"/>
            <a:ext cx="1656184" cy="192084"/>
          </a:xfrm>
          <a:prstGeom prst="rect">
            <a:avLst/>
          </a:prstGeom>
          <a:solidFill>
            <a:srgbClr val="27374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8800" tIns="0" rIns="0" bIns="0" rtlCol="0" anchor="ctr"/>
          <a:lstStyle/>
          <a:p>
            <a:pPr algn="l"/>
            <a:r>
              <a:rPr lang="ko-KR" altLang="en-US" sz="950" b="1" kern="1200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  <a:cs typeface="+mn-cs"/>
              </a:rPr>
              <a:t>부산학교지원서비스</a:t>
            </a:r>
            <a:r>
              <a:rPr lang="en-US" altLang="ko-KR" sz="950" b="1" kern="1200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  <a:cs typeface="+mn-cs"/>
              </a:rPr>
              <a:t>(BSSS)</a:t>
            </a:r>
          </a:p>
        </p:txBody>
      </p:sp>
      <p:sp>
        <p:nvSpPr>
          <p:cNvPr id="21" name="슬라이드 번호 개체 틀 20">
            <a:extLst>
              <a:ext uri="{FF2B5EF4-FFF2-40B4-BE49-F238E27FC236}">
                <a16:creationId xmlns:a16="http://schemas.microsoft.com/office/drawing/2014/main" id="{C2840398-ACE7-4901-A05B-130573CDD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5488" y="-44064"/>
            <a:ext cx="369515" cy="365125"/>
          </a:xfrm>
        </p:spPr>
        <p:txBody>
          <a:bodyPr/>
          <a:lstStyle>
            <a:lvl1pPr algn="ctr">
              <a:defRPr spc="-100" baseline="0">
                <a:solidFill>
                  <a:schemeClr val="bg1"/>
                </a:solidFill>
              </a:defRPr>
            </a:lvl1pPr>
          </a:lstStyle>
          <a:p>
            <a:pPr algn="r"/>
            <a:fld id="{C4BEDE93-9B75-44F1-9FB7-430C04724066}" type="slidenum">
              <a:rPr lang="ko-KR" altLang="en-US" smtClean="0"/>
              <a:pPr algn="r"/>
              <a:t>‹#›</a:t>
            </a:fld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6844BFF-27A3-465C-9251-DA03DF0D2797}"/>
              </a:ext>
            </a:extLst>
          </p:cNvPr>
          <p:cNvSpPr/>
          <p:nvPr userDrawn="1"/>
        </p:nvSpPr>
        <p:spPr>
          <a:xfrm>
            <a:off x="0" y="750784"/>
            <a:ext cx="7977335" cy="2154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203726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19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세부 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587BC44-5D33-40B7-AE99-D76C1E6691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91844" y="6721720"/>
            <a:ext cx="722312" cy="94275"/>
          </a:xfrm>
        </p:spPr>
        <p:txBody>
          <a:bodyPr/>
          <a:lstStyle>
            <a:lvl1pPr algn="ctr">
              <a:defRPr/>
            </a:lvl1pPr>
          </a:lstStyle>
          <a:p>
            <a:fld id="{47245C00-BF60-446D-A703-0E6E60C89C4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9758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3">
          <p15:clr>
            <a:srgbClr val="FBAE40"/>
          </p15:clr>
        </p15:guide>
        <p15:guide id="2" pos="2160">
          <p15:clr>
            <a:srgbClr val="FBAE40"/>
          </p15:clr>
        </p15:guide>
        <p15:guide id="3" pos="4201">
          <p15:clr>
            <a:srgbClr val="FBAE40"/>
          </p15:clr>
        </p15:guide>
        <p15:guide id="4" pos="119">
          <p15:clr>
            <a:srgbClr val="FBAE40"/>
          </p15:clr>
        </p15:guide>
        <p15:guide id="5" orient="horz" pos="126">
          <p15:clr>
            <a:srgbClr val="FBAE40"/>
          </p15:clr>
        </p15:guide>
        <p15:guide id="6" orient="horz" pos="606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D198C4C-2138-4952-B653-F3DD7DC50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951895-08F0-427F-99F7-54E36B765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8DE36-3744-49F8-AFD0-B7DF9517E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5DA1A6F4-EDE4-4080-96EF-61907DEA42F9}" type="datetime1">
              <a:rPr lang="ko-KR" altLang="en-US" smtClean="0"/>
              <a:pPr/>
              <a:t>2024-11-20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C6C62D-C7D7-4875-BED9-6620CE6C0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0E9923-9083-4054-9F14-C1210B7251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C4BEDE93-9B75-44F1-9FB7-430C047240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422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7" r:id="rId2"/>
    <p:sldLayoutId id="2147483725" r:id="rId3"/>
    <p:sldLayoutId id="2147483726" r:id="rId4"/>
    <p:sldLayoutId id="2147483728" r:id="rId5"/>
    <p:sldLayoutId id="2147483729" r:id="rId6"/>
    <p:sldLayoutId id="2147483730" r:id="rId7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ED7D31-AFB3-4E00-9399-7B6DACFFE8A6}"/>
              </a:ext>
            </a:extLst>
          </p:cNvPr>
          <p:cNvSpPr txBox="1"/>
          <p:nvPr/>
        </p:nvSpPr>
        <p:spPr>
          <a:xfrm>
            <a:off x="704528" y="1412776"/>
            <a:ext cx="734481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100" dirty="0">
                <a:solidFill>
                  <a:schemeClr val="bg1"/>
                </a:solidFill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부산학교지원서비스</a:t>
            </a:r>
            <a:endParaRPr lang="en-US" altLang="ko-KR" sz="3100" dirty="0">
              <a:solidFill>
                <a:schemeClr val="bg1"/>
              </a:solidFill>
              <a:latin typeface="나눔스퀘어 Light" panose="020B0600000101010101" pitchFamily="50" charset="-127"/>
              <a:ea typeface="나눔스퀘어 Light" panose="020B0600000101010101" pitchFamily="50" charset="-127"/>
            </a:endParaRPr>
          </a:p>
          <a:p>
            <a:r>
              <a:rPr lang="ko-KR" altLang="en-US" sz="3100" dirty="0">
                <a:solidFill>
                  <a:schemeClr val="bg1"/>
                </a:solidFill>
                <a:latin typeface="나눔스퀘어 Bold" panose="020B0600000101010101" pitchFamily="50" charset="-127"/>
                <a:ea typeface="나눔스퀘어 Light" panose="020B0600000101010101" pitchFamily="50" charset="-127"/>
              </a:rPr>
              <a:t>목적사업비 정산</a:t>
            </a:r>
            <a:r>
              <a:rPr lang="en-US" altLang="ko-KR" sz="3100" dirty="0">
                <a:solidFill>
                  <a:schemeClr val="bg1"/>
                </a:solidFill>
                <a:latin typeface="나눔스퀘어 Bold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3100" dirty="0">
                <a:solidFill>
                  <a:schemeClr val="bg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사업담당자</a:t>
            </a:r>
            <a:r>
              <a:rPr lang="en-US" altLang="ko-KR" sz="3100" dirty="0">
                <a:solidFill>
                  <a:schemeClr val="bg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 </a:t>
            </a:r>
            <a:r>
              <a:rPr lang="ko-KR" altLang="en-US" sz="3100" dirty="0">
                <a:solidFill>
                  <a:schemeClr val="bg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4141219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5A80BEE-9800-4302-AD9A-A94184596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4591" y="230375"/>
            <a:ext cx="1356818" cy="46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st="12700" dir="5400000" algn="t" rotWithShape="0">
              <a:prstClr val="black">
                <a:alpha val="85000"/>
              </a:prstClr>
            </a:outerShdw>
          </a:effectLst>
        </p:spPr>
        <p:txBody>
          <a:bodyPr wrap="square" lIns="92090" tIns="46045" rIns="92090" bIns="46045" anchor="ctr">
            <a:noAutofit/>
          </a:bodyPr>
          <a:lstStyle/>
          <a:p>
            <a:pPr algn="ctr">
              <a:defRPr/>
            </a:pPr>
            <a:r>
              <a:rPr lang="ko-KR" altLang="en-US" sz="3200" spc="-151" dirty="0">
                <a:solidFill>
                  <a:schemeClr val="bg1"/>
                </a:solidFill>
                <a:latin typeface="나눔명조" pitchFamily="18" charset="-127"/>
                <a:ea typeface="나눔명조" pitchFamily="18" charset="-127"/>
              </a:rPr>
              <a:t>목차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3C3E89CF-A635-464C-A90D-5F58DE63D625}"/>
              </a:ext>
            </a:extLst>
          </p:cNvPr>
          <p:cNvCxnSpPr/>
          <p:nvPr/>
        </p:nvCxnSpPr>
        <p:spPr>
          <a:xfrm>
            <a:off x="1206084" y="836712"/>
            <a:ext cx="6699244" cy="0"/>
          </a:xfrm>
          <a:prstGeom prst="line">
            <a:avLst/>
          </a:prstGeom>
          <a:ln w="25400">
            <a:solidFill>
              <a:schemeClr val="bg1">
                <a:alpha val="85000"/>
              </a:schemeClr>
            </a:solidFill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3780E03-1922-4CA5-949D-BE4FF3A37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719476"/>
              </p:ext>
            </p:extLst>
          </p:nvPr>
        </p:nvGraphicFramePr>
        <p:xfrm>
          <a:off x="1206084" y="1046964"/>
          <a:ext cx="8427436" cy="4110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51760">
                  <a:extLst>
                    <a:ext uri="{9D8B030D-6E8A-4147-A177-3AD203B41FA5}">
                      <a16:colId xmlns:a16="http://schemas.microsoft.com/office/drawing/2014/main" val="829658818"/>
                    </a:ext>
                  </a:extLst>
                </a:gridCol>
                <a:gridCol w="3808823">
                  <a:extLst>
                    <a:ext uri="{9D8B030D-6E8A-4147-A177-3AD203B41FA5}">
                      <a16:colId xmlns:a16="http://schemas.microsoft.com/office/drawing/2014/main" val="382509384"/>
                    </a:ext>
                  </a:extLst>
                </a:gridCol>
                <a:gridCol w="566853">
                  <a:extLst>
                    <a:ext uri="{9D8B030D-6E8A-4147-A177-3AD203B41FA5}">
                      <a16:colId xmlns:a16="http://schemas.microsoft.com/office/drawing/2014/main" val="3247021126"/>
                    </a:ext>
                  </a:extLst>
                </a:gridCol>
              </a:tblGrid>
              <a:tr h="822046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ko-KR" altLang="en-US" sz="1600" b="1" i="0" u="none" strike="noStrike" kern="1200" noProof="0" dirty="0">
                          <a:solidFill>
                            <a:srgbClr val="FFFF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사업 담당자</a:t>
                      </a:r>
                      <a:endParaRPr lang="en-US" altLang="ko-KR" sz="1600" b="1" i="0" u="none" strike="noStrike" kern="1200" noProof="0" dirty="0">
                        <a:solidFill>
                          <a:srgbClr val="FFFF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ko-KR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8169"/>
                  </a:ext>
                </a:extLst>
              </a:tr>
              <a:tr h="822046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1.1. </a:t>
                      </a:r>
                      <a:r>
                        <a:rPr lang="ko-KR" altLang="en-US" sz="16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목적사업 등록</a:t>
                      </a:r>
                      <a:endParaRPr lang="en-US" altLang="ko-KR" sz="1600" b="1" i="0" u="none" strike="noStrike" kern="1200" noProof="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ko-K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-------------------------------------------------------</a:t>
                      </a:r>
                      <a:endParaRPr lang="ko-KR" alt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200188"/>
                  </a:ext>
                </a:extLst>
              </a:tr>
              <a:tr h="822046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1.2. </a:t>
                      </a:r>
                      <a:r>
                        <a:rPr lang="ko-KR" altLang="en-US" sz="16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목적사업의 대상학교 등록</a:t>
                      </a:r>
                      <a:endParaRPr lang="en-US" altLang="ko-KR" sz="1600" b="1" i="0" u="none" strike="noStrike" kern="1200" noProof="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ko-K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-------------------------------------------------------</a:t>
                      </a:r>
                      <a:endParaRPr lang="ko-KR" alt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520562"/>
                  </a:ext>
                </a:extLst>
              </a:tr>
              <a:tr h="822046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1.3. 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정산보고서 열람</a:t>
                      </a: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제출</a:t>
                      </a: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수정</a:t>
                      </a: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삭제</a:t>
                      </a:r>
                      <a:endParaRPr kumimoji="0" lang="en-US" altLang="ko-K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ko-K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-------------------------------------------------------</a:t>
                      </a:r>
                      <a:endParaRPr lang="ko-KR" alt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9568398"/>
                  </a:ext>
                </a:extLst>
              </a:tr>
              <a:tr h="822046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1.4. 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임시저장</a:t>
                      </a: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승인</a:t>
                      </a:r>
                      <a:r>
                        <a:rPr kumimoji="0" lang="en-US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kumimoji="0" lang="ko-KR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반려  및  정산결과 제출</a:t>
                      </a:r>
                      <a:endParaRPr kumimoji="0" lang="en-US" altLang="ko-K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-------------------------------------------------------</a:t>
                      </a:r>
                      <a:endParaRPr lang="ko-KR" alt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7485627"/>
                  </a:ext>
                </a:extLst>
              </a:tr>
            </a:tbl>
          </a:graphicData>
        </a:graphic>
      </p:graphicFrame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4114EA4-A47F-41F1-BF21-E6E38868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5C00-BF60-446D-A703-0E6E60C89C4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5257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1.1.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목적사업 등록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메뉴로 접속합니다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2020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년도 이전 자료는 열람만 가능합니다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등록을 누르면 목적사업을 등록할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11424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2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EC7432B8-A4C9-477F-9B01-3224923C479A}"/>
              </a:ext>
            </a:extLst>
          </p:cNvPr>
          <p:cNvSpPr/>
          <p:nvPr/>
        </p:nvSpPr>
        <p:spPr>
          <a:xfrm>
            <a:off x="1712640" y="478238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0B54D5D-8156-4B72-87B5-5D2213930BE2}"/>
              </a:ext>
            </a:extLst>
          </p:cNvPr>
          <p:cNvGrpSpPr/>
          <p:nvPr/>
        </p:nvGrpSpPr>
        <p:grpSpPr>
          <a:xfrm>
            <a:off x="469127" y="1003393"/>
            <a:ext cx="7090721" cy="5815851"/>
            <a:chOff x="469127" y="1003393"/>
            <a:chExt cx="7090721" cy="581585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B683A8D3-8EFC-4E94-8DA5-A6E079B8AE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638" r="17289" b="16303"/>
            <a:stretch/>
          </p:blipFill>
          <p:spPr>
            <a:xfrm>
              <a:off x="469127" y="1003393"/>
              <a:ext cx="7090721" cy="5815851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FBD038B-79F5-45BB-AE43-FFECC8A6BE0E}"/>
                </a:ext>
              </a:extLst>
            </p:cNvPr>
            <p:cNvSpPr/>
            <p:nvPr/>
          </p:nvSpPr>
          <p:spPr>
            <a:xfrm>
              <a:off x="3540125" y="1085930"/>
              <a:ext cx="278153" cy="96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700" b="1" dirty="0" err="1">
                  <a:solidFill>
                    <a:srgbClr val="350FD5"/>
                  </a:solidFill>
                </a:rPr>
                <a:t>김교육</a:t>
              </a:r>
              <a:endParaRPr lang="ko-KR" altLang="en-US" sz="700" b="1" dirty="0">
                <a:solidFill>
                  <a:srgbClr val="350FD5"/>
                </a:solidFill>
              </a:endParaRPr>
            </a:p>
          </p:txBody>
        </p:sp>
      </p:grpSp>
      <p:sp>
        <p:nvSpPr>
          <p:cNvPr id="26" name="타원 25">
            <a:extLst>
              <a:ext uri="{FF2B5EF4-FFF2-40B4-BE49-F238E27FC236}">
                <a16:creationId xmlns:a16="http://schemas.microsoft.com/office/drawing/2014/main" id="{DC1A3074-E2B2-4DB9-A3CA-28BEDB279951}"/>
              </a:ext>
            </a:extLst>
          </p:cNvPr>
          <p:cNvSpPr/>
          <p:nvPr/>
        </p:nvSpPr>
        <p:spPr>
          <a:xfrm>
            <a:off x="1352600" y="46743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C53D8446-E3E7-4CFB-AB37-018FB26C8507}"/>
              </a:ext>
            </a:extLst>
          </p:cNvPr>
          <p:cNvSpPr/>
          <p:nvPr/>
        </p:nvSpPr>
        <p:spPr>
          <a:xfrm>
            <a:off x="6321152" y="647882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2403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1.1.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목적사업 등록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정산의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기준연도를 입력해야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사업정보를 각 항목에 알맞게 입력합니다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결과보고서 선택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1) O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선택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결과보고서 서식을 반드시 첨부해야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학교가 별도의 결과보고서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File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제출하게됩니다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2) X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선택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결과보고서 서식을 첨부하지 않습니다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학교가 별도의 결과보고서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File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제출하지 않습니다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본인 사업부서는 자동으로 나타납니다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연락처는 직접 입력해주시기 바랍니다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지금 등록하는 목적사업의 보고기간 차수를 선택합니다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기본값은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차수 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부산시교육청에서 정산보고를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2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차로 안내 받은 경우 사용하게 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각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차수별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기간을 설정합니다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학교가 사용할 결과보고서 서식을 업로드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11424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등록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3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EC7432B8-A4C9-477F-9B01-3224923C479A}"/>
              </a:ext>
            </a:extLst>
          </p:cNvPr>
          <p:cNvSpPr/>
          <p:nvPr/>
        </p:nvSpPr>
        <p:spPr>
          <a:xfrm>
            <a:off x="2969603" y="478238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DC1A3074-E2B2-4DB9-A3CA-28BEDB279951}"/>
              </a:ext>
            </a:extLst>
          </p:cNvPr>
          <p:cNvSpPr/>
          <p:nvPr/>
        </p:nvSpPr>
        <p:spPr>
          <a:xfrm>
            <a:off x="2609563" y="467437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6A1E1D1-DA4F-4ADB-8FE2-BA48ADE579F8}"/>
              </a:ext>
            </a:extLst>
          </p:cNvPr>
          <p:cNvGrpSpPr/>
          <p:nvPr/>
        </p:nvGrpSpPr>
        <p:grpSpPr>
          <a:xfrm>
            <a:off x="1530085" y="1003393"/>
            <a:ext cx="5074339" cy="5854607"/>
            <a:chOff x="469127" y="1003393"/>
            <a:chExt cx="7090721" cy="8181043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0B54D5D-8156-4B72-87B5-5D2213930BE2}"/>
                </a:ext>
              </a:extLst>
            </p:cNvPr>
            <p:cNvGrpSpPr/>
            <p:nvPr/>
          </p:nvGrpSpPr>
          <p:grpSpPr>
            <a:xfrm>
              <a:off x="469127" y="1003393"/>
              <a:ext cx="7090721" cy="5815851"/>
              <a:chOff x="469127" y="1003393"/>
              <a:chExt cx="7090721" cy="5815851"/>
            </a:xfrm>
          </p:grpSpPr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id="{B683A8D3-8EFC-4E94-8DA5-A6E079B8A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7638" r="17289" b="16303"/>
              <a:stretch/>
            </p:blipFill>
            <p:spPr>
              <a:xfrm>
                <a:off x="469127" y="1003393"/>
                <a:ext cx="7090721" cy="5815851"/>
              </a:xfrm>
              <a:prstGeom prst="rect">
                <a:avLst/>
              </a:prstGeom>
            </p:spPr>
          </p:pic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CFBD038B-79F5-45BB-AE43-FFECC8A6BE0E}"/>
                  </a:ext>
                </a:extLst>
              </p:cNvPr>
              <p:cNvSpPr/>
              <p:nvPr/>
            </p:nvSpPr>
            <p:spPr>
              <a:xfrm>
                <a:off x="3540125" y="1085930"/>
                <a:ext cx="278153" cy="965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700" b="1" dirty="0" err="1">
                    <a:solidFill>
                      <a:srgbClr val="350FD5"/>
                    </a:solidFill>
                  </a:rPr>
                  <a:t>김교육</a:t>
                </a:r>
                <a:endParaRPr lang="ko-KR" altLang="en-US" sz="700" b="1" dirty="0">
                  <a:solidFill>
                    <a:srgbClr val="350FD5"/>
                  </a:solidFill>
                </a:endParaRPr>
              </a:p>
            </p:txBody>
          </p:sp>
        </p:grp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6A9432F6-7E96-4B1E-8EEB-8D8864916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293" t="11187" r="16996" b="12948"/>
            <a:stretch/>
          </p:blipFill>
          <p:spPr>
            <a:xfrm>
              <a:off x="1810010" y="2046080"/>
              <a:ext cx="5749837" cy="7138356"/>
            </a:xfrm>
            <a:prstGeom prst="rect">
              <a:avLst/>
            </a:prstGeom>
          </p:spPr>
        </p:pic>
      </p:grpSp>
      <p:sp>
        <p:nvSpPr>
          <p:cNvPr id="31" name="타원 30">
            <a:extLst>
              <a:ext uri="{FF2B5EF4-FFF2-40B4-BE49-F238E27FC236}">
                <a16:creationId xmlns:a16="http://schemas.microsoft.com/office/drawing/2014/main" id="{1F99E46D-8C56-4C3D-B9EB-CFA5BB6920B2}"/>
              </a:ext>
            </a:extLst>
          </p:cNvPr>
          <p:cNvSpPr/>
          <p:nvPr/>
        </p:nvSpPr>
        <p:spPr>
          <a:xfrm>
            <a:off x="2392145" y="263691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EF9E2036-90DB-4455-9968-FA88735E2BE9}"/>
              </a:ext>
            </a:extLst>
          </p:cNvPr>
          <p:cNvSpPr/>
          <p:nvPr/>
        </p:nvSpPr>
        <p:spPr>
          <a:xfrm>
            <a:off x="2392145" y="320516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B86EA0CD-7561-489E-A724-E2416DE81053}"/>
              </a:ext>
            </a:extLst>
          </p:cNvPr>
          <p:cNvSpPr/>
          <p:nvPr/>
        </p:nvSpPr>
        <p:spPr>
          <a:xfrm>
            <a:off x="2392145" y="389009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2007E8CA-46F9-4B8A-B9AE-A61EFF6B1F7D}"/>
              </a:ext>
            </a:extLst>
          </p:cNvPr>
          <p:cNvSpPr/>
          <p:nvPr/>
        </p:nvSpPr>
        <p:spPr>
          <a:xfrm>
            <a:off x="4759497" y="414242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B34F6DC-D053-4CFC-847D-C1C669F892DF}"/>
              </a:ext>
            </a:extLst>
          </p:cNvPr>
          <p:cNvSpPr/>
          <p:nvPr/>
        </p:nvSpPr>
        <p:spPr>
          <a:xfrm>
            <a:off x="2669666" y="2656701"/>
            <a:ext cx="1152128" cy="160516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id="{A1F46E78-C8D4-415A-97B5-575DBCD21F0A}"/>
              </a:ext>
            </a:extLst>
          </p:cNvPr>
          <p:cNvSpPr/>
          <p:nvPr/>
        </p:nvSpPr>
        <p:spPr>
          <a:xfrm>
            <a:off x="2608169" y="2905135"/>
            <a:ext cx="3169746" cy="936660"/>
          </a:xfrm>
          <a:custGeom>
            <a:avLst/>
            <a:gdLst>
              <a:gd name="connsiteX0" fmla="*/ 0 w 3169746"/>
              <a:gd name="connsiteY0" fmla="*/ 0 h 936660"/>
              <a:gd name="connsiteX1" fmla="*/ 1369546 w 3169746"/>
              <a:gd name="connsiteY1" fmla="*/ 0 h 936660"/>
              <a:gd name="connsiteX2" fmla="*/ 1369546 w 3169746"/>
              <a:gd name="connsiteY2" fmla="*/ 720636 h 936660"/>
              <a:gd name="connsiteX3" fmla="*/ 3169746 w 3169746"/>
              <a:gd name="connsiteY3" fmla="*/ 720636 h 936660"/>
              <a:gd name="connsiteX4" fmla="*/ 3169746 w 3169746"/>
              <a:gd name="connsiteY4" fmla="*/ 936660 h 936660"/>
              <a:gd name="connsiteX5" fmla="*/ 0 w 3169746"/>
              <a:gd name="connsiteY5" fmla="*/ 936660 h 936660"/>
              <a:gd name="connsiteX6" fmla="*/ 0 w 3169746"/>
              <a:gd name="connsiteY6" fmla="*/ 720636 h 93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9746" h="936660">
                <a:moveTo>
                  <a:pt x="0" y="0"/>
                </a:moveTo>
                <a:lnTo>
                  <a:pt x="1369546" y="0"/>
                </a:lnTo>
                <a:lnTo>
                  <a:pt x="1369546" y="720636"/>
                </a:lnTo>
                <a:lnTo>
                  <a:pt x="3169746" y="720636"/>
                </a:lnTo>
                <a:lnTo>
                  <a:pt x="3169746" y="936660"/>
                </a:lnTo>
                <a:lnTo>
                  <a:pt x="0" y="936660"/>
                </a:lnTo>
                <a:lnTo>
                  <a:pt x="0" y="720636"/>
                </a:lnTo>
                <a:close/>
              </a:path>
            </a:pathLst>
          </a:cu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9" name="자유형: 도형 48">
            <a:extLst>
              <a:ext uri="{FF2B5EF4-FFF2-40B4-BE49-F238E27FC236}">
                <a16:creationId xmlns:a16="http://schemas.microsoft.com/office/drawing/2014/main" id="{5C9DB940-C769-4FD1-9102-C473FA134904}"/>
              </a:ext>
            </a:extLst>
          </p:cNvPr>
          <p:cNvSpPr/>
          <p:nvPr/>
        </p:nvSpPr>
        <p:spPr>
          <a:xfrm>
            <a:off x="2681759" y="3929713"/>
            <a:ext cx="3845502" cy="435391"/>
          </a:xfrm>
          <a:custGeom>
            <a:avLst/>
            <a:gdLst>
              <a:gd name="connsiteX0" fmla="*/ 1971961 w 3845502"/>
              <a:gd name="connsiteY0" fmla="*/ 0 h 435391"/>
              <a:gd name="connsiteX1" fmla="*/ 3845502 w 3845502"/>
              <a:gd name="connsiteY1" fmla="*/ 0 h 435391"/>
              <a:gd name="connsiteX2" fmla="*/ 3845502 w 3845502"/>
              <a:gd name="connsiteY2" fmla="*/ 160516 h 435391"/>
              <a:gd name="connsiteX3" fmla="*/ 2017681 w 3845502"/>
              <a:gd name="connsiteY3" fmla="*/ 160516 h 435391"/>
              <a:gd name="connsiteX4" fmla="*/ 2017681 w 3845502"/>
              <a:gd name="connsiteY4" fmla="*/ 435391 h 435391"/>
              <a:gd name="connsiteX5" fmla="*/ 1971961 w 3845502"/>
              <a:gd name="connsiteY5" fmla="*/ 435391 h 435391"/>
              <a:gd name="connsiteX6" fmla="*/ 1971960 w 3845502"/>
              <a:gd name="connsiteY6" fmla="*/ 435391 h 435391"/>
              <a:gd name="connsiteX7" fmla="*/ 0 w 3845502"/>
              <a:gd name="connsiteY7" fmla="*/ 435391 h 435391"/>
              <a:gd name="connsiteX8" fmla="*/ 0 w 3845502"/>
              <a:gd name="connsiteY8" fmla="*/ 258823 h 435391"/>
              <a:gd name="connsiteX9" fmla="*/ 1971960 w 3845502"/>
              <a:gd name="connsiteY9" fmla="*/ 258823 h 435391"/>
              <a:gd name="connsiteX10" fmla="*/ 1971960 w 3845502"/>
              <a:gd name="connsiteY10" fmla="*/ 160516 h 435391"/>
              <a:gd name="connsiteX11" fmla="*/ 1971961 w 3845502"/>
              <a:gd name="connsiteY11" fmla="*/ 160516 h 435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45502" h="435391">
                <a:moveTo>
                  <a:pt x="1971961" y="0"/>
                </a:moveTo>
                <a:lnTo>
                  <a:pt x="3845502" y="0"/>
                </a:lnTo>
                <a:lnTo>
                  <a:pt x="3845502" y="160516"/>
                </a:lnTo>
                <a:lnTo>
                  <a:pt x="2017681" y="160516"/>
                </a:lnTo>
                <a:lnTo>
                  <a:pt x="2017681" y="435391"/>
                </a:lnTo>
                <a:lnTo>
                  <a:pt x="1971961" y="435391"/>
                </a:lnTo>
                <a:lnTo>
                  <a:pt x="1971960" y="435391"/>
                </a:lnTo>
                <a:lnTo>
                  <a:pt x="0" y="435391"/>
                </a:lnTo>
                <a:lnTo>
                  <a:pt x="0" y="258823"/>
                </a:lnTo>
                <a:lnTo>
                  <a:pt x="1971960" y="258823"/>
                </a:lnTo>
                <a:lnTo>
                  <a:pt x="1971960" y="160516"/>
                </a:lnTo>
                <a:lnTo>
                  <a:pt x="1971961" y="160516"/>
                </a:lnTo>
                <a:close/>
              </a:path>
            </a:pathLst>
          </a:cu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D0ED08BC-DC22-4A82-82DD-440CDEB97712}"/>
              </a:ext>
            </a:extLst>
          </p:cNvPr>
          <p:cNvSpPr/>
          <p:nvPr/>
        </p:nvSpPr>
        <p:spPr>
          <a:xfrm>
            <a:off x="2392145" y="473639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411171FF-E7E8-4B43-8D71-4762B12BB658}"/>
              </a:ext>
            </a:extLst>
          </p:cNvPr>
          <p:cNvSpPr/>
          <p:nvPr/>
        </p:nvSpPr>
        <p:spPr>
          <a:xfrm>
            <a:off x="2392145" y="508153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DB63AC2B-2202-4BE4-8CD6-DDD8F7004724}"/>
              </a:ext>
            </a:extLst>
          </p:cNvPr>
          <p:cNvSpPr/>
          <p:nvPr/>
        </p:nvSpPr>
        <p:spPr>
          <a:xfrm>
            <a:off x="2626232" y="4983134"/>
            <a:ext cx="489767" cy="182262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9B290C5B-9F03-47FC-9487-564248985F5C}"/>
              </a:ext>
            </a:extLst>
          </p:cNvPr>
          <p:cNvCxnSpPr>
            <a:cxnSpLocks/>
          </p:cNvCxnSpPr>
          <p:nvPr/>
        </p:nvCxnSpPr>
        <p:spPr>
          <a:xfrm rot="10800000" flipV="1">
            <a:off x="3116000" y="4904879"/>
            <a:ext cx="360040" cy="160982"/>
          </a:xfrm>
          <a:prstGeom prst="bentConnector3">
            <a:avLst>
              <a:gd name="adj1" fmla="val -927"/>
            </a:avLst>
          </a:prstGeom>
          <a:solidFill>
            <a:schemeClr val="bg1"/>
          </a:solidFill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타원 54">
            <a:extLst>
              <a:ext uri="{FF2B5EF4-FFF2-40B4-BE49-F238E27FC236}">
                <a16:creationId xmlns:a16="http://schemas.microsoft.com/office/drawing/2014/main" id="{D3097BEB-A2BE-4956-AC9F-3DBC78314613}"/>
              </a:ext>
            </a:extLst>
          </p:cNvPr>
          <p:cNvSpPr/>
          <p:nvPr/>
        </p:nvSpPr>
        <p:spPr>
          <a:xfrm>
            <a:off x="2392145" y="591157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6" name="연결선: 꺾임 55">
            <a:extLst>
              <a:ext uri="{FF2B5EF4-FFF2-40B4-BE49-F238E27FC236}">
                <a16:creationId xmlns:a16="http://schemas.microsoft.com/office/drawing/2014/main" id="{70982070-3E3C-47E9-8E78-FCA1C6863AB0}"/>
              </a:ext>
            </a:extLst>
          </p:cNvPr>
          <p:cNvCxnSpPr>
            <a:cxnSpLocks/>
            <a:stCxn id="35" idx="2"/>
            <a:endCxn id="55" idx="2"/>
          </p:cNvCxnSpPr>
          <p:nvPr/>
        </p:nvCxnSpPr>
        <p:spPr>
          <a:xfrm rot="10800000" flipV="1">
            <a:off x="2392145" y="3998103"/>
            <a:ext cx="12700" cy="2021483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C9951E9-B485-4708-83BE-D7B134EE7F98}"/>
              </a:ext>
            </a:extLst>
          </p:cNvPr>
          <p:cNvSpPr txBox="1"/>
          <p:nvPr/>
        </p:nvSpPr>
        <p:spPr>
          <a:xfrm>
            <a:off x="1530085" y="6144313"/>
            <a:ext cx="153279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" b="1" dirty="0">
                <a:solidFill>
                  <a:srgbClr val="7030A0"/>
                </a:solidFill>
              </a:rPr>
              <a:t>취합여부가 </a:t>
            </a:r>
            <a:r>
              <a:rPr lang="en-US" altLang="ko-KR" sz="600" b="1" dirty="0">
                <a:solidFill>
                  <a:srgbClr val="7030A0"/>
                </a:solidFill>
              </a:rPr>
              <a:t>‘O’</a:t>
            </a:r>
            <a:r>
              <a:rPr lang="ko-KR" altLang="en-US" sz="600" b="1" dirty="0">
                <a:solidFill>
                  <a:srgbClr val="7030A0"/>
                </a:solidFill>
              </a:rPr>
              <a:t>인 경우에만 첨부합니다</a:t>
            </a:r>
            <a:r>
              <a:rPr lang="en-US" altLang="ko-KR" sz="600" b="1" dirty="0">
                <a:solidFill>
                  <a:srgbClr val="7030A0"/>
                </a:solidFill>
              </a:rPr>
              <a:t>.</a:t>
            </a:r>
            <a:endParaRPr lang="ko-KR" altLang="en-US" sz="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164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1.2.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목적사업의 대상학교 등록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방금 전 저장한 목적사업비가 나타납니다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학교안내사업명을 클릭하면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상세화면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이동할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상세화면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목적사업비 정산을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해야하는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학교목록을 등록합니다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상세화면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학교별 정산현황을 상세히 볼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임시저장과 상관없이 내가 등록한 목적사업은 항상 보입니다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학교에선 승인만 보입니다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 목적사업비에 정산한 학교 정보를 한 번에 엑셀로 다운로드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개별 결과보고서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file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은 지원하지 않습니다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화면 중앙에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기준연도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2024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선택하고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검색 후 사용해야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11424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4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EC7432B8-A4C9-477F-9B01-3224923C479A}"/>
              </a:ext>
            </a:extLst>
          </p:cNvPr>
          <p:cNvSpPr/>
          <p:nvPr/>
        </p:nvSpPr>
        <p:spPr>
          <a:xfrm>
            <a:off x="1712640" y="478238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0B54D5D-8156-4B72-87B5-5D2213930BE2}"/>
              </a:ext>
            </a:extLst>
          </p:cNvPr>
          <p:cNvGrpSpPr/>
          <p:nvPr/>
        </p:nvGrpSpPr>
        <p:grpSpPr>
          <a:xfrm>
            <a:off x="469127" y="1003393"/>
            <a:ext cx="7090721" cy="5815851"/>
            <a:chOff x="469127" y="1003393"/>
            <a:chExt cx="7090721" cy="581585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B683A8D3-8EFC-4E94-8DA5-A6E079B8AE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638" r="17289" b="16303"/>
            <a:stretch/>
          </p:blipFill>
          <p:spPr>
            <a:xfrm>
              <a:off x="469127" y="1003393"/>
              <a:ext cx="7090721" cy="5815851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FBD038B-79F5-45BB-AE43-FFECC8A6BE0E}"/>
                </a:ext>
              </a:extLst>
            </p:cNvPr>
            <p:cNvSpPr/>
            <p:nvPr/>
          </p:nvSpPr>
          <p:spPr>
            <a:xfrm>
              <a:off x="3540125" y="1085930"/>
              <a:ext cx="278153" cy="96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700" b="1" dirty="0" err="1">
                  <a:solidFill>
                    <a:srgbClr val="350FD5"/>
                  </a:solidFill>
                </a:rPr>
                <a:t>김교육</a:t>
              </a:r>
              <a:endParaRPr lang="ko-KR" altLang="en-US" sz="700" b="1" dirty="0">
                <a:solidFill>
                  <a:srgbClr val="350FD5"/>
                </a:solidFill>
              </a:endParaRP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6378D6BF-3A7A-4223-AD3D-B064050A5E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90" t="53169" r="13314" b="26231"/>
          <a:stretch/>
        </p:blipFill>
        <p:spPr>
          <a:xfrm>
            <a:off x="1928664" y="4998408"/>
            <a:ext cx="5631184" cy="1383885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06754FA7-ACE9-4AE5-9E3F-4C2212BDB212}"/>
              </a:ext>
            </a:extLst>
          </p:cNvPr>
          <p:cNvSpPr/>
          <p:nvPr/>
        </p:nvSpPr>
        <p:spPr>
          <a:xfrm>
            <a:off x="5015483" y="5663300"/>
            <a:ext cx="278153" cy="649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700" dirty="0" err="1">
                <a:solidFill>
                  <a:schemeClr val="tx1"/>
                </a:solidFill>
              </a:rPr>
              <a:t>김교육</a:t>
            </a:r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DC1A3074-E2B2-4DB9-A3CA-28BEDB279951}"/>
              </a:ext>
            </a:extLst>
          </p:cNvPr>
          <p:cNvSpPr/>
          <p:nvPr/>
        </p:nvSpPr>
        <p:spPr>
          <a:xfrm>
            <a:off x="1820652" y="587648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2" name="Click">
            <a:extLst>
              <a:ext uri="{FF2B5EF4-FFF2-40B4-BE49-F238E27FC236}">
                <a16:creationId xmlns:a16="http://schemas.microsoft.com/office/drawing/2014/main" id="{E6436BAE-6600-4B7D-9090-8E7C79087411}"/>
              </a:ext>
            </a:extLst>
          </p:cNvPr>
          <p:cNvGrpSpPr>
            <a:grpSpLocks noChangeAspect="1"/>
          </p:cNvGrpSpPr>
          <p:nvPr/>
        </p:nvGrpSpPr>
        <p:grpSpPr>
          <a:xfrm>
            <a:off x="3983577" y="5876481"/>
            <a:ext cx="302138" cy="430592"/>
            <a:chOff x="5294313" y="2197100"/>
            <a:chExt cx="530225" cy="755651"/>
          </a:xfrm>
        </p:grpSpPr>
        <p:sp>
          <p:nvSpPr>
            <p:cNvPr id="33" name="Arrow Cursor">
              <a:extLst>
                <a:ext uri="{FF2B5EF4-FFF2-40B4-BE49-F238E27FC236}">
                  <a16:creationId xmlns:a16="http://schemas.microsoft.com/office/drawing/2014/main" id="{75555E76-8AC7-4C92-B132-822689CC8F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48300" y="2363788"/>
              <a:ext cx="376238" cy="588963"/>
            </a:xfrm>
            <a:custGeom>
              <a:avLst/>
              <a:gdLst>
                <a:gd name="T0" fmla="*/ 379 w 495"/>
                <a:gd name="T1" fmla="*/ 721 h 773"/>
                <a:gd name="T2" fmla="*/ 269 w 495"/>
                <a:gd name="T3" fmla="*/ 494 h 773"/>
                <a:gd name="T4" fmla="*/ 495 w 495"/>
                <a:gd name="T5" fmla="*/ 494 h 773"/>
                <a:gd name="T6" fmla="*/ 0 w 495"/>
                <a:gd name="T7" fmla="*/ 0 h 773"/>
                <a:gd name="T8" fmla="*/ 0 w 495"/>
                <a:gd name="T9" fmla="*/ 702 h 773"/>
                <a:gd name="T10" fmla="*/ 167 w 495"/>
                <a:gd name="T11" fmla="*/ 536 h 773"/>
                <a:gd name="T12" fmla="*/ 282 w 495"/>
                <a:gd name="T13" fmla="*/ 773 h 773"/>
                <a:gd name="T14" fmla="*/ 379 w 495"/>
                <a:gd name="T15" fmla="*/ 721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773">
                  <a:moveTo>
                    <a:pt x="379" y="721"/>
                  </a:moveTo>
                  <a:lnTo>
                    <a:pt x="269" y="494"/>
                  </a:lnTo>
                  <a:lnTo>
                    <a:pt x="495" y="494"/>
                  </a:lnTo>
                  <a:lnTo>
                    <a:pt x="0" y="0"/>
                  </a:lnTo>
                  <a:lnTo>
                    <a:pt x="0" y="702"/>
                  </a:lnTo>
                  <a:lnTo>
                    <a:pt x="167" y="536"/>
                  </a:lnTo>
                  <a:lnTo>
                    <a:pt x="282" y="773"/>
                  </a:lnTo>
                  <a:lnTo>
                    <a:pt x="379" y="721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solidFill>
                <a:srgbClr val="33333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>
                <a:solidFill>
                  <a:srgbClr val="5F5F5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Click">
              <a:extLst>
                <a:ext uri="{FF2B5EF4-FFF2-40B4-BE49-F238E27FC236}">
                  <a16:creationId xmlns:a16="http://schemas.microsoft.com/office/drawing/2014/main" id="{DFA4CA84-20D1-4C03-9E46-2ADED08AF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4313" y="2197100"/>
              <a:ext cx="307975" cy="231775"/>
            </a:xfrm>
            <a:custGeom>
              <a:avLst/>
              <a:gdLst>
                <a:gd name="T0" fmla="*/ 156 w 405"/>
                <a:gd name="T1" fmla="*/ 248 h 303"/>
                <a:gd name="T2" fmla="*/ 101 w 405"/>
                <a:gd name="T3" fmla="*/ 303 h 303"/>
                <a:gd name="T4" fmla="*/ 156 w 405"/>
                <a:gd name="T5" fmla="*/ 155 h 303"/>
                <a:gd name="T6" fmla="*/ 101 w 405"/>
                <a:gd name="T7" fmla="*/ 101 h 303"/>
                <a:gd name="T8" fmla="*/ 249 w 405"/>
                <a:gd name="T9" fmla="*/ 155 h 303"/>
                <a:gd name="T10" fmla="*/ 303 w 405"/>
                <a:gd name="T11" fmla="*/ 101 h 303"/>
                <a:gd name="T12" fmla="*/ 137 w 405"/>
                <a:gd name="T13" fmla="*/ 202 h 303"/>
                <a:gd name="T14" fmla="*/ 0 w 405"/>
                <a:gd name="T15" fmla="*/ 202 h 303"/>
                <a:gd name="T16" fmla="*/ 202 w 405"/>
                <a:gd name="T17" fmla="*/ 136 h 303"/>
                <a:gd name="T18" fmla="*/ 202 w 405"/>
                <a:gd name="T19" fmla="*/ 0 h 303"/>
                <a:gd name="T20" fmla="*/ 268 w 405"/>
                <a:gd name="T21" fmla="*/ 202 h 303"/>
                <a:gd name="T22" fmla="*/ 405 w 405"/>
                <a:gd name="T23" fmla="*/ 20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5" h="303">
                  <a:moveTo>
                    <a:pt x="156" y="248"/>
                  </a:moveTo>
                  <a:lnTo>
                    <a:pt x="101" y="303"/>
                  </a:lnTo>
                  <a:moveTo>
                    <a:pt x="156" y="155"/>
                  </a:moveTo>
                  <a:lnTo>
                    <a:pt x="101" y="101"/>
                  </a:lnTo>
                  <a:moveTo>
                    <a:pt x="249" y="155"/>
                  </a:moveTo>
                  <a:lnTo>
                    <a:pt x="303" y="101"/>
                  </a:lnTo>
                  <a:moveTo>
                    <a:pt x="137" y="202"/>
                  </a:moveTo>
                  <a:lnTo>
                    <a:pt x="0" y="202"/>
                  </a:lnTo>
                  <a:moveTo>
                    <a:pt x="202" y="136"/>
                  </a:moveTo>
                  <a:lnTo>
                    <a:pt x="202" y="0"/>
                  </a:lnTo>
                  <a:moveTo>
                    <a:pt x="268" y="202"/>
                  </a:moveTo>
                  <a:lnTo>
                    <a:pt x="405" y="202"/>
                  </a:lnTo>
                </a:path>
              </a:pathLst>
            </a:custGeom>
            <a:noFill/>
            <a:ln w="9525" cap="rnd">
              <a:solidFill>
                <a:srgbClr val="3483C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>
                <a:solidFill>
                  <a:srgbClr val="5F5F5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5" name="타원 34">
            <a:extLst>
              <a:ext uri="{FF2B5EF4-FFF2-40B4-BE49-F238E27FC236}">
                <a16:creationId xmlns:a16="http://schemas.microsoft.com/office/drawing/2014/main" id="{340EF54C-8E05-4406-A3EA-67A442378996}"/>
              </a:ext>
            </a:extLst>
          </p:cNvPr>
          <p:cNvSpPr/>
          <p:nvPr/>
        </p:nvSpPr>
        <p:spPr>
          <a:xfrm>
            <a:off x="4071323" y="63264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648AF094-E447-4BFF-AC7C-606406A7A841}"/>
              </a:ext>
            </a:extLst>
          </p:cNvPr>
          <p:cNvSpPr/>
          <p:nvPr/>
        </p:nvSpPr>
        <p:spPr>
          <a:xfrm>
            <a:off x="7468567" y="4648273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6268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1.2.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목적사업의 대상학교 등록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내가 등록한 목적사업을 수정하거나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삭제할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목적사업을 정산해야 하는 학교 목록입니다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최초에는 빈 칸입니다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⑤대상학교 등록을 통해 추가해야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모든 학교가 정산결과를 제출을 완료했을 때 사용합니다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클릭하면 정산결과를 부산시교육청으로 제출합니다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부산시교육청은  학교의 정산결과를 확인하고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이상이 있으면 반려하게 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반려되면 사유를 확인 후 해당 학교의 정산결과 보고서를 전화로 수정요청 후 다시 정산결과를 제출해야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목적사업에 학교들이 제출한 결과보고서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file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한 번에 다운로드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서버 안정성을 위해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‘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모든 목적사업비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일괄 다운로드는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제공하지 않습니다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대상학교 추가로 이동합니다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다음 페이지 참조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83432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상세화면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대상학교 등록 화면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5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3D76852-481B-453F-ACA2-8DDC7DCC29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52" t="10250" r="13484" b="11252"/>
          <a:stretch/>
        </p:blipFill>
        <p:spPr>
          <a:xfrm>
            <a:off x="35651" y="998497"/>
            <a:ext cx="4102401" cy="5895501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09B05146-0648-49DA-BFA8-580B1A5EA32E}"/>
              </a:ext>
            </a:extLst>
          </p:cNvPr>
          <p:cNvSpPr/>
          <p:nvPr/>
        </p:nvSpPr>
        <p:spPr>
          <a:xfrm>
            <a:off x="771774" y="3299801"/>
            <a:ext cx="999908" cy="105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tlCol="0" anchor="ctr"/>
          <a:lstStyle/>
          <a:p>
            <a:r>
              <a:rPr lang="ko-KR" altLang="en-US" sz="700" dirty="0" err="1">
                <a:solidFill>
                  <a:schemeClr val="tx1"/>
                </a:solidFill>
              </a:rPr>
              <a:t>김교육</a:t>
            </a:r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DB6F4F4-B721-4F44-82F7-15BB666D8ADF}"/>
              </a:ext>
            </a:extLst>
          </p:cNvPr>
          <p:cNvSpPr/>
          <p:nvPr/>
        </p:nvSpPr>
        <p:spPr>
          <a:xfrm>
            <a:off x="64506" y="1810526"/>
            <a:ext cx="4024397" cy="3346666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DB07A276-B9F2-4458-B8D7-56B00EDB3115}"/>
              </a:ext>
            </a:extLst>
          </p:cNvPr>
          <p:cNvSpPr/>
          <p:nvPr/>
        </p:nvSpPr>
        <p:spPr>
          <a:xfrm>
            <a:off x="3628053" y="508518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3B68520-BB44-4DBB-9DDC-C7CEE746F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455" y="1233355"/>
            <a:ext cx="3719372" cy="237626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직사각형 34">
            <a:extLst>
              <a:ext uri="{FF2B5EF4-FFF2-40B4-BE49-F238E27FC236}">
                <a16:creationId xmlns:a16="http://schemas.microsoft.com/office/drawing/2014/main" id="{E213EBD2-2B4C-485B-A469-73EF2C9B48DE}"/>
              </a:ext>
            </a:extLst>
          </p:cNvPr>
          <p:cNvSpPr/>
          <p:nvPr/>
        </p:nvSpPr>
        <p:spPr>
          <a:xfrm>
            <a:off x="3399461" y="6599733"/>
            <a:ext cx="703728" cy="245801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6" name="연결선: 꺾임 35">
            <a:extLst>
              <a:ext uri="{FF2B5EF4-FFF2-40B4-BE49-F238E27FC236}">
                <a16:creationId xmlns:a16="http://schemas.microsoft.com/office/drawing/2014/main" id="{0D8A1A07-8E23-4F56-B3D2-631BC71B6C6B}"/>
              </a:ext>
            </a:extLst>
          </p:cNvPr>
          <p:cNvCxnSpPr>
            <a:cxnSpLocks/>
            <a:stCxn id="35" idx="3"/>
            <a:endCxn id="11" idx="2"/>
          </p:cNvCxnSpPr>
          <p:nvPr/>
        </p:nvCxnSpPr>
        <p:spPr>
          <a:xfrm flipV="1">
            <a:off x="4103189" y="3609619"/>
            <a:ext cx="1969952" cy="3113015"/>
          </a:xfrm>
          <a:prstGeom prst="bentConnector2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5954F14-9E9F-4834-B340-91FCBB204C80}"/>
              </a:ext>
            </a:extLst>
          </p:cNvPr>
          <p:cNvSpPr/>
          <p:nvPr/>
        </p:nvSpPr>
        <p:spPr>
          <a:xfrm>
            <a:off x="64506" y="5869928"/>
            <a:ext cx="4024397" cy="583408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75AB5642-3578-4BC6-8A64-A60A16E42981}"/>
              </a:ext>
            </a:extLst>
          </p:cNvPr>
          <p:cNvSpPr/>
          <p:nvPr/>
        </p:nvSpPr>
        <p:spPr>
          <a:xfrm>
            <a:off x="591717" y="568168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06F9B52B-0C26-4B1C-ADCE-3F4CFCDEBF93}"/>
              </a:ext>
            </a:extLst>
          </p:cNvPr>
          <p:cNvSpPr/>
          <p:nvPr/>
        </p:nvSpPr>
        <p:spPr>
          <a:xfrm>
            <a:off x="761645" y="6638898"/>
            <a:ext cx="1326588" cy="174478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CCE36399-3AD4-4898-A0F8-451E7897EBD8}"/>
              </a:ext>
            </a:extLst>
          </p:cNvPr>
          <p:cNvSpPr/>
          <p:nvPr/>
        </p:nvSpPr>
        <p:spPr>
          <a:xfrm>
            <a:off x="733071" y="647468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25B9A97E-64E8-4F73-8089-CC12F8934AF5}"/>
              </a:ext>
            </a:extLst>
          </p:cNvPr>
          <p:cNvSpPr/>
          <p:nvPr/>
        </p:nvSpPr>
        <p:spPr>
          <a:xfrm>
            <a:off x="2231340" y="662951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822E88DB-AAB7-4A5B-BF03-7AD5CADEAE76}"/>
              </a:ext>
            </a:extLst>
          </p:cNvPr>
          <p:cNvSpPr/>
          <p:nvPr/>
        </p:nvSpPr>
        <p:spPr>
          <a:xfrm>
            <a:off x="4101594" y="65816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타원 42">
            <a:extLst>
              <a:ext uri="{FF2B5EF4-FFF2-40B4-BE49-F238E27FC236}">
                <a16:creationId xmlns:a16="http://schemas.microsoft.com/office/drawing/2014/main" id="{CC6B1843-6E03-49D9-8BC7-3F32EAE59144}"/>
              </a:ext>
            </a:extLst>
          </p:cNvPr>
          <p:cNvSpPr/>
          <p:nvPr/>
        </p:nvSpPr>
        <p:spPr>
          <a:xfrm>
            <a:off x="5931453" y="316286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9655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그림 73">
            <a:extLst>
              <a:ext uri="{FF2B5EF4-FFF2-40B4-BE49-F238E27FC236}">
                <a16:creationId xmlns:a16="http://schemas.microsoft.com/office/drawing/2014/main" id="{5D35F2FE-E0EF-49DB-8648-1F209522B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455" y="1233355"/>
            <a:ext cx="3719372" cy="237626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1.2.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목적사업의 대상학교 등록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클릭하면 학교 검색 창이 나타납니다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그룹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지원청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└ 유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초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특수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└ 학교명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전체 또는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지원청명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클릭 시 하위 학교가 모두 선택됩니다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해당하는 학교만 선택하세요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검색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일치하는 학교명 검색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후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해당하는 학교만 선택하세요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그룹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검색에서 학교를 체크하고  ▶ 버튼을 누르면 선택학교가 담겨집니다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추가할 학교 목록에서 학교를 체크하고 ◀ 버튼을 누르면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선택학교가 빠집니다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추가할 학교 목록을 사업에 연결시킵니다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곳에 있어야만 학교가 정산할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개별적으로 교부액을 수정해야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작업 후 반드시 저장합니다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6050820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상세화면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대상학교 등록 화면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검색 창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6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153BEB8-A9C7-4AD0-8ED6-37F13B85E0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75" t="37359" r="14171" b="17850"/>
          <a:stretch/>
        </p:blipFill>
        <p:spPr>
          <a:xfrm>
            <a:off x="3589096" y="4233884"/>
            <a:ext cx="4303610" cy="24449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E8BD5F35-F610-4A35-8C44-87C4DDCB796C}"/>
              </a:ext>
            </a:extLst>
          </p:cNvPr>
          <p:cNvGrpSpPr/>
          <p:nvPr/>
        </p:nvGrpSpPr>
        <p:grpSpPr>
          <a:xfrm>
            <a:off x="210614" y="2302706"/>
            <a:ext cx="4037353" cy="2252587"/>
            <a:chOff x="128464" y="4183197"/>
            <a:chExt cx="4326932" cy="2414153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404B025B-1C18-4696-85A2-E7E62685D754}"/>
                </a:ext>
              </a:extLst>
            </p:cNvPr>
            <p:cNvSpPr/>
            <p:nvPr/>
          </p:nvSpPr>
          <p:spPr>
            <a:xfrm>
              <a:off x="128464" y="4183197"/>
              <a:ext cx="4326932" cy="24141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endPara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36C47AED-6F4B-4E0F-8BDE-423EAEA9B8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230" t="10259" r="61521" b="2463"/>
            <a:stretch/>
          </p:blipFill>
          <p:spPr>
            <a:xfrm>
              <a:off x="169476" y="4421614"/>
              <a:ext cx="1170098" cy="2160238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CBBF3B64-E715-422F-8674-8C25B36A0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4102" y="4220046"/>
              <a:ext cx="3150299" cy="2361807"/>
            </a:xfrm>
            <a:prstGeom prst="rect">
              <a:avLst/>
            </a:prstGeom>
          </p:spPr>
        </p:pic>
      </p:grpSp>
      <p:cxnSp>
        <p:nvCxnSpPr>
          <p:cNvPr id="45" name="연결선: 꺾임 44">
            <a:extLst>
              <a:ext uri="{FF2B5EF4-FFF2-40B4-BE49-F238E27FC236}">
                <a16:creationId xmlns:a16="http://schemas.microsoft.com/office/drawing/2014/main" id="{183BBDA2-63C5-471D-99C2-0029DA573C45}"/>
              </a:ext>
            </a:extLst>
          </p:cNvPr>
          <p:cNvCxnSpPr>
            <a:cxnSpLocks/>
            <a:stCxn id="46" idx="0"/>
            <a:endCxn id="37" idx="0"/>
          </p:cNvCxnSpPr>
          <p:nvPr/>
        </p:nvCxnSpPr>
        <p:spPr>
          <a:xfrm rot="16200000" flipV="1">
            <a:off x="4175662" y="356336"/>
            <a:ext cx="811661" cy="4704402"/>
          </a:xfrm>
          <a:prstGeom prst="bentConnector3">
            <a:avLst>
              <a:gd name="adj1" fmla="val 199749"/>
            </a:avLst>
          </a:prstGeom>
          <a:solidFill>
            <a:schemeClr val="bg1"/>
          </a:solidFill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타원 45">
            <a:extLst>
              <a:ext uri="{FF2B5EF4-FFF2-40B4-BE49-F238E27FC236}">
                <a16:creationId xmlns:a16="http://schemas.microsoft.com/office/drawing/2014/main" id="{8A2AEA1B-0BE7-43FE-A641-0392B888E2AA}"/>
              </a:ext>
            </a:extLst>
          </p:cNvPr>
          <p:cNvSpPr/>
          <p:nvPr/>
        </p:nvSpPr>
        <p:spPr>
          <a:xfrm>
            <a:off x="6825681" y="311436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7" name="연결선: 꺾임 46">
            <a:extLst>
              <a:ext uri="{FF2B5EF4-FFF2-40B4-BE49-F238E27FC236}">
                <a16:creationId xmlns:a16="http://schemas.microsoft.com/office/drawing/2014/main" id="{2350783B-6368-4C90-A2E3-C03D3391F00F}"/>
              </a:ext>
            </a:extLst>
          </p:cNvPr>
          <p:cNvCxnSpPr>
            <a:cxnSpLocks/>
            <a:stCxn id="56" idx="4"/>
            <a:endCxn id="18" idx="1"/>
          </p:cNvCxnSpPr>
          <p:nvPr/>
        </p:nvCxnSpPr>
        <p:spPr>
          <a:xfrm rot="5400000">
            <a:off x="2453078" y="3916946"/>
            <a:ext cx="2675436" cy="403400"/>
          </a:xfrm>
          <a:prstGeom prst="bentConnector4">
            <a:avLst>
              <a:gd name="adj1" fmla="val 52787"/>
              <a:gd name="adj2" fmla="val 156668"/>
            </a:avLst>
          </a:prstGeom>
          <a:solidFill>
            <a:schemeClr val="bg1"/>
          </a:solidFill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타원 52">
            <a:extLst>
              <a:ext uri="{FF2B5EF4-FFF2-40B4-BE49-F238E27FC236}">
                <a16:creationId xmlns:a16="http://schemas.microsoft.com/office/drawing/2014/main" id="{0B506898-3E1D-4972-AE77-C5FB948C3CAF}"/>
              </a:ext>
            </a:extLst>
          </p:cNvPr>
          <p:cNvSpPr/>
          <p:nvPr/>
        </p:nvSpPr>
        <p:spPr>
          <a:xfrm>
            <a:off x="369668" y="244922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4B25EC61-C40D-4732-9F71-9A62ED6D4D8A}"/>
              </a:ext>
            </a:extLst>
          </p:cNvPr>
          <p:cNvSpPr/>
          <p:nvPr/>
        </p:nvSpPr>
        <p:spPr>
          <a:xfrm>
            <a:off x="1710984" y="244922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850C2FB6-78F6-4C33-A9C4-34EB48A2BC36}"/>
              </a:ext>
            </a:extLst>
          </p:cNvPr>
          <p:cNvSpPr/>
          <p:nvPr/>
        </p:nvSpPr>
        <p:spPr>
          <a:xfrm>
            <a:off x="2641301" y="366023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id="{3DDD86BA-E816-467A-9274-2E4E31F7978C}"/>
              </a:ext>
            </a:extLst>
          </p:cNvPr>
          <p:cNvSpPr/>
          <p:nvPr/>
        </p:nvSpPr>
        <p:spPr>
          <a:xfrm>
            <a:off x="3884484" y="2564904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361EAA48-5677-4BE3-BD44-764AA90385BB}"/>
              </a:ext>
            </a:extLst>
          </p:cNvPr>
          <p:cNvSpPr/>
          <p:nvPr/>
        </p:nvSpPr>
        <p:spPr>
          <a:xfrm>
            <a:off x="3638866" y="4854115"/>
            <a:ext cx="4233245" cy="736237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6CC12C5D-25CB-4B1E-B447-DB4473B72286}"/>
              </a:ext>
            </a:extLst>
          </p:cNvPr>
          <p:cNvSpPr/>
          <p:nvPr/>
        </p:nvSpPr>
        <p:spPr>
          <a:xfrm>
            <a:off x="4953000" y="5318338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4D3BC522-4190-4274-9A24-FA459D3F9680}"/>
              </a:ext>
            </a:extLst>
          </p:cNvPr>
          <p:cNvSpPr/>
          <p:nvPr/>
        </p:nvSpPr>
        <p:spPr>
          <a:xfrm>
            <a:off x="7257256" y="6424620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A02178F-9498-48ED-BF7D-C55378362342}"/>
              </a:ext>
            </a:extLst>
          </p:cNvPr>
          <p:cNvSpPr txBox="1"/>
          <p:nvPr/>
        </p:nvSpPr>
        <p:spPr>
          <a:xfrm>
            <a:off x="2896188" y="2636912"/>
            <a:ext cx="9765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b="1" dirty="0"/>
              <a:t>추가할 학교 목록</a:t>
            </a:r>
          </a:p>
        </p:txBody>
      </p:sp>
    </p:spTree>
    <p:extLst>
      <p:ext uri="{BB962C8B-B14F-4D97-AF65-F5344CB8AC3E}">
        <p14:creationId xmlns:p14="http://schemas.microsoft.com/office/powerpoint/2010/main" val="2146010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1.3.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정산보고서 열람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제출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수정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삭제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7977336" y="750784"/>
            <a:ext cx="1928665" cy="606259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학교까지 등록을 마친 목적사업비를 다시 눌러봅니다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추가한 학교 목록이 표시됩니다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부득이한 경우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사업담당자가 학교대신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정산보고서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대신 제출 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해당 학교의 결과보고서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file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다운로드 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해당 학교의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정산보고서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열람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수정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삭제 할 수 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50C9A9-1A65-4F8D-B556-07AB903E1915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11424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상세화면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7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0FD11B41-0711-4F77-A739-61B5D1203FFE}"/>
              </a:ext>
            </a:extLst>
          </p:cNvPr>
          <p:cNvGrpSpPr/>
          <p:nvPr/>
        </p:nvGrpSpPr>
        <p:grpSpPr>
          <a:xfrm>
            <a:off x="143347" y="1036984"/>
            <a:ext cx="3484070" cy="2860566"/>
            <a:chOff x="469127" y="1003393"/>
            <a:chExt cx="7090721" cy="5821775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EC7432B8-A4C9-477F-9B01-3224923C479A}"/>
                </a:ext>
              </a:extLst>
            </p:cNvPr>
            <p:cNvSpPr/>
            <p:nvPr/>
          </p:nvSpPr>
          <p:spPr>
            <a:xfrm>
              <a:off x="1712640" y="4782384"/>
              <a:ext cx="216024" cy="21602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  <a:endParaRPr lang="ko-KR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0B54D5D-8156-4B72-87B5-5D2213930BE2}"/>
                </a:ext>
              </a:extLst>
            </p:cNvPr>
            <p:cNvGrpSpPr/>
            <p:nvPr/>
          </p:nvGrpSpPr>
          <p:grpSpPr>
            <a:xfrm>
              <a:off x="469127" y="1003393"/>
              <a:ext cx="7090721" cy="5815851"/>
              <a:chOff x="469127" y="1003393"/>
              <a:chExt cx="7090721" cy="5815851"/>
            </a:xfrm>
          </p:grpSpPr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id="{B683A8D3-8EFC-4E94-8DA5-A6E079B8A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7638" r="17289" b="16303"/>
              <a:stretch/>
            </p:blipFill>
            <p:spPr>
              <a:xfrm>
                <a:off x="469127" y="1003393"/>
                <a:ext cx="7090721" cy="5815851"/>
              </a:xfrm>
              <a:prstGeom prst="rect">
                <a:avLst/>
              </a:prstGeom>
            </p:spPr>
          </p:pic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CFBD038B-79F5-45BB-AE43-FFECC8A6BE0E}"/>
                  </a:ext>
                </a:extLst>
              </p:cNvPr>
              <p:cNvSpPr/>
              <p:nvPr/>
            </p:nvSpPr>
            <p:spPr>
              <a:xfrm>
                <a:off x="3540125" y="1085930"/>
                <a:ext cx="278153" cy="965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700" b="1" dirty="0" err="1">
                    <a:solidFill>
                      <a:srgbClr val="350FD5"/>
                    </a:solidFill>
                  </a:rPr>
                  <a:t>김교육</a:t>
                </a:r>
                <a:endParaRPr lang="ko-KR" altLang="en-US" sz="700" b="1" dirty="0">
                  <a:solidFill>
                    <a:srgbClr val="350FD5"/>
                  </a:solidFill>
                </a:endParaRPr>
              </a:p>
            </p:txBody>
          </p:sp>
        </p:grp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378D6BF-3A7A-4223-AD3D-B064050A5E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690" t="53169" r="13314" b="26231"/>
            <a:stretch/>
          </p:blipFill>
          <p:spPr>
            <a:xfrm>
              <a:off x="1928664" y="4998408"/>
              <a:ext cx="5631184" cy="1383885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6754FA7-ACE9-4AE5-9E3F-4C2212BDB212}"/>
                </a:ext>
              </a:extLst>
            </p:cNvPr>
            <p:cNvSpPr/>
            <p:nvPr/>
          </p:nvSpPr>
          <p:spPr>
            <a:xfrm>
              <a:off x="5015483" y="5663300"/>
              <a:ext cx="278153" cy="6494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" dirty="0" err="1">
                  <a:solidFill>
                    <a:schemeClr val="tx1"/>
                  </a:solidFill>
                </a:rPr>
                <a:t>김교육</a:t>
              </a:r>
              <a:endParaRPr lang="ko-KR" altLang="en-US" sz="200" dirty="0">
                <a:solidFill>
                  <a:schemeClr val="tx1"/>
                </a:solidFill>
              </a:endParaRPr>
            </a:p>
          </p:txBody>
        </p:sp>
        <p:grpSp>
          <p:nvGrpSpPr>
            <p:cNvPr id="32" name="Click">
              <a:extLst>
                <a:ext uri="{FF2B5EF4-FFF2-40B4-BE49-F238E27FC236}">
                  <a16:creationId xmlns:a16="http://schemas.microsoft.com/office/drawing/2014/main" id="{E6436BAE-6600-4B7D-9090-8E7C7908741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83577" y="5876481"/>
              <a:ext cx="302138" cy="430592"/>
              <a:chOff x="5294313" y="2197100"/>
              <a:chExt cx="530225" cy="755651"/>
            </a:xfrm>
          </p:grpSpPr>
          <p:sp>
            <p:nvSpPr>
              <p:cNvPr id="33" name="Arrow Cursor">
                <a:extLst>
                  <a:ext uri="{FF2B5EF4-FFF2-40B4-BE49-F238E27FC236}">
                    <a16:creationId xmlns:a16="http://schemas.microsoft.com/office/drawing/2014/main" id="{75555E76-8AC7-4C92-B132-822689CC8F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448300" y="2363788"/>
                <a:ext cx="376238" cy="588963"/>
              </a:xfrm>
              <a:custGeom>
                <a:avLst/>
                <a:gdLst>
                  <a:gd name="T0" fmla="*/ 379 w 495"/>
                  <a:gd name="T1" fmla="*/ 721 h 773"/>
                  <a:gd name="T2" fmla="*/ 269 w 495"/>
                  <a:gd name="T3" fmla="*/ 494 h 773"/>
                  <a:gd name="T4" fmla="*/ 495 w 495"/>
                  <a:gd name="T5" fmla="*/ 494 h 773"/>
                  <a:gd name="T6" fmla="*/ 0 w 495"/>
                  <a:gd name="T7" fmla="*/ 0 h 773"/>
                  <a:gd name="T8" fmla="*/ 0 w 495"/>
                  <a:gd name="T9" fmla="*/ 702 h 773"/>
                  <a:gd name="T10" fmla="*/ 167 w 495"/>
                  <a:gd name="T11" fmla="*/ 536 h 773"/>
                  <a:gd name="T12" fmla="*/ 282 w 495"/>
                  <a:gd name="T13" fmla="*/ 773 h 773"/>
                  <a:gd name="T14" fmla="*/ 379 w 495"/>
                  <a:gd name="T15" fmla="*/ 721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773">
                    <a:moveTo>
                      <a:pt x="379" y="721"/>
                    </a:moveTo>
                    <a:lnTo>
                      <a:pt x="269" y="494"/>
                    </a:lnTo>
                    <a:lnTo>
                      <a:pt x="495" y="494"/>
                    </a:lnTo>
                    <a:lnTo>
                      <a:pt x="0" y="0"/>
                    </a:lnTo>
                    <a:lnTo>
                      <a:pt x="0" y="702"/>
                    </a:lnTo>
                    <a:lnTo>
                      <a:pt x="167" y="536"/>
                    </a:lnTo>
                    <a:lnTo>
                      <a:pt x="282" y="773"/>
                    </a:lnTo>
                    <a:lnTo>
                      <a:pt x="379" y="72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>
                  <a:solidFill>
                    <a:srgbClr val="5F5F5F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4" name="Click">
                <a:extLst>
                  <a:ext uri="{FF2B5EF4-FFF2-40B4-BE49-F238E27FC236}">
                    <a16:creationId xmlns:a16="http://schemas.microsoft.com/office/drawing/2014/main" id="{DFA4CA84-20D1-4C03-9E46-2ADED08AFF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4313" y="2197100"/>
                <a:ext cx="307975" cy="231775"/>
              </a:xfrm>
              <a:custGeom>
                <a:avLst/>
                <a:gdLst>
                  <a:gd name="T0" fmla="*/ 156 w 405"/>
                  <a:gd name="T1" fmla="*/ 248 h 303"/>
                  <a:gd name="T2" fmla="*/ 101 w 405"/>
                  <a:gd name="T3" fmla="*/ 303 h 303"/>
                  <a:gd name="T4" fmla="*/ 156 w 405"/>
                  <a:gd name="T5" fmla="*/ 155 h 303"/>
                  <a:gd name="T6" fmla="*/ 101 w 405"/>
                  <a:gd name="T7" fmla="*/ 101 h 303"/>
                  <a:gd name="T8" fmla="*/ 249 w 405"/>
                  <a:gd name="T9" fmla="*/ 155 h 303"/>
                  <a:gd name="T10" fmla="*/ 303 w 405"/>
                  <a:gd name="T11" fmla="*/ 101 h 303"/>
                  <a:gd name="T12" fmla="*/ 137 w 405"/>
                  <a:gd name="T13" fmla="*/ 202 h 303"/>
                  <a:gd name="T14" fmla="*/ 0 w 405"/>
                  <a:gd name="T15" fmla="*/ 202 h 303"/>
                  <a:gd name="T16" fmla="*/ 202 w 405"/>
                  <a:gd name="T17" fmla="*/ 136 h 303"/>
                  <a:gd name="T18" fmla="*/ 202 w 405"/>
                  <a:gd name="T19" fmla="*/ 0 h 303"/>
                  <a:gd name="T20" fmla="*/ 268 w 405"/>
                  <a:gd name="T21" fmla="*/ 202 h 303"/>
                  <a:gd name="T22" fmla="*/ 405 w 405"/>
                  <a:gd name="T23" fmla="*/ 20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5" h="303">
                    <a:moveTo>
                      <a:pt x="156" y="248"/>
                    </a:moveTo>
                    <a:lnTo>
                      <a:pt x="101" y="303"/>
                    </a:lnTo>
                    <a:moveTo>
                      <a:pt x="156" y="155"/>
                    </a:moveTo>
                    <a:lnTo>
                      <a:pt x="101" y="101"/>
                    </a:lnTo>
                    <a:moveTo>
                      <a:pt x="249" y="155"/>
                    </a:moveTo>
                    <a:lnTo>
                      <a:pt x="303" y="101"/>
                    </a:lnTo>
                    <a:moveTo>
                      <a:pt x="137" y="202"/>
                    </a:moveTo>
                    <a:lnTo>
                      <a:pt x="0" y="202"/>
                    </a:lnTo>
                    <a:moveTo>
                      <a:pt x="202" y="136"/>
                    </a:moveTo>
                    <a:lnTo>
                      <a:pt x="202" y="0"/>
                    </a:lnTo>
                    <a:moveTo>
                      <a:pt x="268" y="202"/>
                    </a:moveTo>
                    <a:lnTo>
                      <a:pt x="405" y="202"/>
                    </a:lnTo>
                  </a:path>
                </a:pathLst>
              </a:custGeom>
              <a:noFill/>
              <a:ln w="9525" cap="rnd">
                <a:solidFill>
                  <a:srgbClr val="3483C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00">
                  <a:solidFill>
                    <a:srgbClr val="5F5F5F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340EF54C-8E05-4406-A3EA-67A442378996}"/>
                </a:ext>
              </a:extLst>
            </p:cNvPr>
            <p:cNvSpPr/>
            <p:nvPr/>
          </p:nvSpPr>
          <p:spPr>
            <a:xfrm>
              <a:off x="4071322" y="6326479"/>
              <a:ext cx="498689" cy="49868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  <a:endParaRPr lang="ko-KR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C39BA24-8841-465A-BD16-9536BC5F76CE}"/>
              </a:ext>
            </a:extLst>
          </p:cNvPr>
          <p:cNvGrpSpPr/>
          <p:nvPr/>
        </p:nvGrpSpPr>
        <p:grpSpPr>
          <a:xfrm>
            <a:off x="4452963" y="998497"/>
            <a:ext cx="3294695" cy="5836245"/>
            <a:chOff x="3789414" y="998497"/>
            <a:chExt cx="3294695" cy="5836245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BF5B016C-AFCF-4447-B7A3-5B36696661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652" t="10250" r="13484" b="11252"/>
            <a:stretch/>
          </p:blipFill>
          <p:spPr>
            <a:xfrm>
              <a:off x="3789414" y="998497"/>
              <a:ext cx="3294695" cy="4734759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11773261-56D6-40E6-9950-494FE0F8C9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4142" t="63305" r="23181" b="9395"/>
            <a:stretch/>
          </p:blipFill>
          <p:spPr>
            <a:xfrm>
              <a:off x="3795696" y="4725144"/>
              <a:ext cx="3245535" cy="2109598"/>
            </a:xfrm>
            <a:prstGeom prst="rect">
              <a:avLst/>
            </a:prstGeom>
          </p:spPr>
        </p:pic>
      </p:grpSp>
      <p:pic>
        <p:nvPicPr>
          <p:cNvPr id="30" name="그림 29">
            <a:extLst>
              <a:ext uri="{FF2B5EF4-FFF2-40B4-BE49-F238E27FC236}">
                <a16:creationId xmlns:a16="http://schemas.microsoft.com/office/drawing/2014/main" id="{91613C91-3794-44E6-82B6-00DBC84A07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652" t="71394" r="13484" b="11252"/>
          <a:stretch/>
        </p:blipFill>
        <p:spPr>
          <a:xfrm>
            <a:off x="371303" y="5209887"/>
            <a:ext cx="3294695" cy="1046738"/>
          </a:xfrm>
          <a:prstGeom prst="rect">
            <a:avLst/>
          </a:prstGeom>
        </p:spPr>
      </p:pic>
      <p:sp>
        <p:nvSpPr>
          <p:cNvPr id="37" name="직사각형 36">
            <a:extLst>
              <a:ext uri="{FF2B5EF4-FFF2-40B4-BE49-F238E27FC236}">
                <a16:creationId xmlns:a16="http://schemas.microsoft.com/office/drawing/2014/main" id="{AB46E28E-0C93-4A85-AFF5-BB1C9C000A84}"/>
              </a:ext>
            </a:extLst>
          </p:cNvPr>
          <p:cNvSpPr/>
          <p:nvPr/>
        </p:nvSpPr>
        <p:spPr>
          <a:xfrm>
            <a:off x="4416366" y="4725144"/>
            <a:ext cx="3331291" cy="1872208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화살표: 오른쪽 30">
            <a:extLst>
              <a:ext uri="{FF2B5EF4-FFF2-40B4-BE49-F238E27FC236}">
                <a16:creationId xmlns:a16="http://schemas.microsoft.com/office/drawing/2014/main" id="{42BC632B-D618-4F93-B162-704C0DEA8599}"/>
              </a:ext>
            </a:extLst>
          </p:cNvPr>
          <p:cNvSpPr/>
          <p:nvPr/>
        </p:nvSpPr>
        <p:spPr>
          <a:xfrm>
            <a:off x="3870472" y="5661248"/>
            <a:ext cx="339436" cy="204318"/>
          </a:xfrm>
          <a:prstGeom prst="rightArrow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5B197045-C761-4F84-BB97-E3466C6A3896}"/>
              </a:ext>
            </a:extLst>
          </p:cNvPr>
          <p:cNvSpPr/>
          <p:nvPr/>
        </p:nvSpPr>
        <p:spPr>
          <a:xfrm>
            <a:off x="339141" y="5180089"/>
            <a:ext cx="3331291" cy="1162494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F2F9227A-807E-4FC9-B7C1-7E1261E7E37A}"/>
              </a:ext>
            </a:extLst>
          </p:cNvPr>
          <p:cNvSpPr/>
          <p:nvPr/>
        </p:nvSpPr>
        <p:spPr>
          <a:xfrm>
            <a:off x="3908123" y="53732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B5D74A47-C4E7-4A77-AF84-0C2E674E78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805"/>
          <a:stretch/>
        </p:blipFill>
        <p:spPr>
          <a:xfrm>
            <a:off x="7291893" y="5517232"/>
            <a:ext cx="397411" cy="153914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07A2E247-5E9B-44CB-BBAD-3D64E6329C0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805"/>
          <a:stretch/>
        </p:blipFill>
        <p:spPr>
          <a:xfrm>
            <a:off x="7291893" y="5740536"/>
            <a:ext cx="397411" cy="153914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79E019C6-AD98-47D1-86C7-DDB22837F9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11" r="73727"/>
          <a:stretch/>
        </p:blipFill>
        <p:spPr>
          <a:xfrm>
            <a:off x="7073736" y="5730787"/>
            <a:ext cx="154235" cy="153914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031ABA0A-D4A1-4939-87AF-C0DC163FA55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11" r="73727"/>
          <a:stretch/>
        </p:blipFill>
        <p:spPr>
          <a:xfrm>
            <a:off x="7073736" y="5517232"/>
            <a:ext cx="154235" cy="153914"/>
          </a:xfrm>
          <a:prstGeom prst="rect">
            <a:avLst/>
          </a:prstGeom>
        </p:spPr>
      </p:pic>
      <p:sp>
        <p:nvSpPr>
          <p:cNvPr id="52" name="타원 51">
            <a:extLst>
              <a:ext uri="{FF2B5EF4-FFF2-40B4-BE49-F238E27FC236}">
                <a16:creationId xmlns:a16="http://schemas.microsoft.com/office/drawing/2014/main" id="{69123C6B-3A45-4D9C-A5E5-7FD28D2B2542}"/>
              </a:ext>
            </a:extLst>
          </p:cNvPr>
          <p:cNvSpPr/>
          <p:nvPr/>
        </p:nvSpPr>
        <p:spPr>
          <a:xfrm>
            <a:off x="7119959" y="527828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FC09FC3E-5506-4875-9608-F13499FE9B40}"/>
              </a:ext>
            </a:extLst>
          </p:cNvPr>
          <p:cNvSpPr/>
          <p:nvPr/>
        </p:nvSpPr>
        <p:spPr>
          <a:xfrm>
            <a:off x="6833004" y="571826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BFBFA1C8-CD31-42B6-A567-A5709F194D81}"/>
              </a:ext>
            </a:extLst>
          </p:cNvPr>
          <p:cNvSpPr/>
          <p:nvPr/>
        </p:nvSpPr>
        <p:spPr>
          <a:xfrm>
            <a:off x="7676242" y="5718267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915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>
            <a:extLst>
              <a:ext uri="{FF2B5EF4-FFF2-40B4-BE49-F238E27FC236}">
                <a16:creationId xmlns:a16="http://schemas.microsoft.com/office/drawing/2014/main" id="{8000B04F-9159-4F5E-82BE-9FCDDBA31797}"/>
              </a:ext>
            </a:extLst>
          </p:cNvPr>
          <p:cNvSpPr/>
          <p:nvPr/>
        </p:nvSpPr>
        <p:spPr>
          <a:xfrm>
            <a:off x="4528758" y="4664604"/>
            <a:ext cx="1657825" cy="18069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89E22B70-FE52-486D-BEEB-D50E364E4AF6}"/>
              </a:ext>
            </a:extLst>
          </p:cNvPr>
          <p:cNvSpPr/>
          <p:nvPr/>
        </p:nvSpPr>
        <p:spPr>
          <a:xfrm>
            <a:off x="7977336" y="476672"/>
            <a:ext cx="172819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en-US" altLang="ko-KR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1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사업부서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FFCCB54-0717-4C8B-A94F-80D071C02E15}"/>
              </a:ext>
            </a:extLst>
          </p:cNvPr>
          <p:cNvSpPr/>
          <p:nvPr/>
        </p:nvSpPr>
        <p:spPr>
          <a:xfrm>
            <a:off x="2576736" y="199673"/>
            <a:ext cx="525658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1.4.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임시저장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승인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반려  및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나눔고딕" pitchFamily="50" charset="-127"/>
                <a:ea typeface="나눔고딕" pitchFamily="50" charset="-127"/>
              </a:rPr>
              <a:t>정산결과 제출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62ABCF-3FAC-4424-85A5-5285F2C554C0}"/>
              </a:ext>
            </a:extLst>
          </p:cNvPr>
          <p:cNvSpPr/>
          <p:nvPr/>
        </p:nvSpPr>
        <p:spPr>
          <a:xfrm>
            <a:off x="6571731" y="750784"/>
            <a:ext cx="3334271" cy="606259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74769" rtlCol="0" anchor="t"/>
          <a:lstStyle/>
          <a:p>
            <a:pPr marL="228600" indent="-228600">
              <a:buFontTx/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목적사업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상태별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설명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반려는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부산시교육청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진행합니다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임시저장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반려를 대기 중입니다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기다려주시기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바랍니다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별도 신청절차 없음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목적사업이 학교에게 보입니다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목적사업이 학교에게 보이지 않으며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잘못된 사업정보를 수정하시기 바랍니다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목적사업이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상태이면서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1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학교에서 정산보고서를 모두 제출하면</a:t>
            </a:r>
            <a:r>
              <a:rPr lang="en-US" altLang="ko-KR" sz="11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br>
              <a:rPr lang="en-US" altLang="ko-KR" sz="11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1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정산결과를 제출해야 합니다</a:t>
            </a:r>
            <a:r>
              <a:rPr lang="en-US" altLang="ko-KR" sz="11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228600" indent="-228600">
              <a:buAutoNum type="arabicPeriod"/>
            </a:pP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결과에 따라 </a:t>
            </a:r>
            <a:r>
              <a:rPr lang="ko-KR" altLang="en-US" sz="100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상태값이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달라집니다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기본 값 없음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제출 전 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제출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제출 후 검토 중 입니다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반려사유를 확인 후 적절한 조치를 취한 뒤 다시 제출해야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4)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목적사업의 정산이 완료되었습니다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-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타 목적사업도 동일하게 진행하여</a:t>
            </a:r>
            <a:b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모두 완료해야 합니다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8CE9787-E0FF-4C94-8CAC-34DE006221B6}"/>
              </a:ext>
            </a:extLst>
          </p:cNvPr>
          <p:cNvSpPr txBox="1"/>
          <p:nvPr/>
        </p:nvSpPr>
        <p:spPr>
          <a:xfrm>
            <a:off x="990885" y="789611"/>
            <a:ext cx="5114243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업무경감마당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학교 목적사업비 정산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목적사업비 목록 </a:t>
            </a:r>
            <a:r>
              <a:rPr lang="en-US" altLang="ko-KR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상세화면</a:t>
            </a:r>
          </a:p>
        </p:txBody>
      </p:sp>
      <p:sp>
        <p:nvSpPr>
          <p:cNvPr id="22" name="슬라이드 번호 개체 틀 2">
            <a:extLst>
              <a:ext uri="{FF2B5EF4-FFF2-40B4-BE49-F238E27FC236}">
                <a16:creationId xmlns:a16="http://schemas.microsoft.com/office/drawing/2014/main" id="{904C8BD6-BEF3-4461-A972-CC2F5E809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3480" y="-44064"/>
            <a:ext cx="576064" cy="365125"/>
          </a:xfrm>
        </p:spPr>
        <p:txBody>
          <a:bodyPr/>
          <a:lstStyle/>
          <a:p>
            <a:r>
              <a:rPr lang="en-US" altLang="ko-KR" b="1" dirty="0"/>
              <a:t>- </a:t>
            </a:r>
            <a:fld id="{C4BEDE93-9B75-44F1-9FB7-430C04724066}" type="slidenum">
              <a:rPr lang="ko-KR" altLang="en-US" b="1" smtClean="0"/>
              <a:t>8</a:t>
            </a:fld>
            <a:r>
              <a:rPr lang="ko-KR" altLang="en-US" b="1" dirty="0"/>
              <a:t> </a:t>
            </a:r>
            <a:r>
              <a:rPr lang="en-US" altLang="ko-KR" b="1" dirty="0"/>
              <a:t>-</a:t>
            </a:r>
            <a:endParaRPr lang="ko-KR" altLang="en-US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C39BA24-8841-465A-BD16-9536BC5F76CE}"/>
              </a:ext>
            </a:extLst>
          </p:cNvPr>
          <p:cNvGrpSpPr/>
          <p:nvPr/>
        </p:nvGrpSpPr>
        <p:grpSpPr>
          <a:xfrm>
            <a:off x="179569" y="1246410"/>
            <a:ext cx="3294695" cy="5225115"/>
            <a:chOff x="3789414" y="1609627"/>
            <a:chExt cx="3294695" cy="5225115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BF5B016C-AFCF-4447-B7A3-5B36696661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8652" t="20382" r="13484" b="11252"/>
            <a:stretch/>
          </p:blipFill>
          <p:spPr>
            <a:xfrm>
              <a:off x="3789414" y="1609627"/>
              <a:ext cx="3294695" cy="4123630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11773261-56D6-40E6-9950-494FE0F8C9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4142" t="63305" r="23181" b="9395"/>
            <a:stretch/>
          </p:blipFill>
          <p:spPr>
            <a:xfrm>
              <a:off x="3795696" y="4725144"/>
              <a:ext cx="3245535" cy="2109598"/>
            </a:xfrm>
            <a:prstGeom prst="rect">
              <a:avLst/>
            </a:prstGeom>
          </p:spPr>
        </p:pic>
      </p:grp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AB46E28E-0C93-4A85-AFF5-BB1C9C000A84}"/>
              </a:ext>
            </a:extLst>
          </p:cNvPr>
          <p:cNvSpPr/>
          <p:nvPr/>
        </p:nvSpPr>
        <p:spPr>
          <a:xfrm>
            <a:off x="707425" y="6286969"/>
            <a:ext cx="933208" cy="184556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DA6EB110-EBD8-494D-B794-3C7FD1D5C3B0}"/>
              </a:ext>
            </a:extLst>
          </p:cNvPr>
          <p:cNvSpPr/>
          <p:nvPr/>
        </p:nvSpPr>
        <p:spPr>
          <a:xfrm>
            <a:off x="882873" y="6471525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4DB2B2CF-ED9E-4F92-9D6D-226600862276}"/>
              </a:ext>
            </a:extLst>
          </p:cNvPr>
          <p:cNvSpPr/>
          <p:nvPr/>
        </p:nvSpPr>
        <p:spPr>
          <a:xfrm>
            <a:off x="4666182" y="5204479"/>
            <a:ext cx="1385831" cy="32631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정산결과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제출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DDC5A256-1FD8-44F2-8D0C-2C3C39FC5B6F}"/>
              </a:ext>
            </a:extLst>
          </p:cNvPr>
          <p:cNvSpPr/>
          <p:nvPr/>
        </p:nvSpPr>
        <p:spPr>
          <a:xfrm>
            <a:off x="4666182" y="5621978"/>
            <a:ext cx="1385831" cy="32631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정산결과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승인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B881963D-F0C6-45D0-9BBF-656D337189CA}"/>
              </a:ext>
            </a:extLst>
          </p:cNvPr>
          <p:cNvSpPr/>
          <p:nvPr/>
        </p:nvSpPr>
        <p:spPr>
          <a:xfrm>
            <a:off x="4666182" y="6039477"/>
            <a:ext cx="1385831" cy="32631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정산결과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반려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D9FF53E7-5BBD-4460-BEB8-7FAFA2E28F45}"/>
              </a:ext>
            </a:extLst>
          </p:cNvPr>
          <p:cNvSpPr/>
          <p:nvPr/>
        </p:nvSpPr>
        <p:spPr>
          <a:xfrm>
            <a:off x="4666182" y="4798909"/>
            <a:ext cx="1385831" cy="32631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정산결과 </a:t>
            </a:r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    </a:t>
            </a:r>
            <a:endParaRPr lang="ko-KR" altLang="en-US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37ABC92B-A012-44DE-8EE3-BA125D58A27A}"/>
              </a:ext>
            </a:extLst>
          </p:cNvPr>
          <p:cNvCxnSpPr>
            <a:cxnSpLocks/>
            <a:stCxn id="37" idx="0"/>
            <a:endCxn id="59" idx="1"/>
          </p:cNvCxnSpPr>
          <p:nvPr/>
        </p:nvCxnSpPr>
        <p:spPr>
          <a:xfrm rot="5400000" flipH="1" flipV="1">
            <a:off x="2491941" y="4250153"/>
            <a:ext cx="718904" cy="3354729"/>
          </a:xfrm>
          <a:prstGeom prst="bentConnector2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타원 59">
            <a:extLst>
              <a:ext uri="{FF2B5EF4-FFF2-40B4-BE49-F238E27FC236}">
                <a16:creationId xmlns:a16="http://schemas.microsoft.com/office/drawing/2014/main" id="{11CEDC31-6F60-45A6-AAF7-F67028F92A08}"/>
              </a:ext>
            </a:extLst>
          </p:cNvPr>
          <p:cNvSpPr/>
          <p:nvPr/>
        </p:nvSpPr>
        <p:spPr>
          <a:xfrm>
            <a:off x="4420746" y="455659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599B3F0B-EEA9-4B3A-BCD3-99CCB4A16507}"/>
              </a:ext>
            </a:extLst>
          </p:cNvPr>
          <p:cNvSpPr/>
          <p:nvPr/>
        </p:nvSpPr>
        <p:spPr>
          <a:xfrm>
            <a:off x="226818" y="2607829"/>
            <a:ext cx="1046453" cy="147459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E6694D8D-4119-4286-8840-BCC7D7EF09DD}"/>
              </a:ext>
            </a:extLst>
          </p:cNvPr>
          <p:cNvSpPr/>
          <p:nvPr/>
        </p:nvSpPr>
        <p:spPr>
          <a:xfrm>
            <a:off x="1121650" y="258796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AFE28983-B651-4B80-A822-36FF1E21CD96}"/>
              </a:ext>
            </a:extLst>
          </p:cNvPr>
          <p:cNvSpPr/>
          <p:nvPr/>
        </p:nvSpPr>
        <p:spPr>
          <a:xfrm>
            <a:off x="4306033" y="1880517"/>
            <a:ext cx="1539415" cy="1019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12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702D04DF-F3F9-4C4F-81D9-0FB5A625A468}"/>
              </a:ext>
            </a:extLst>
          </p:cNvPr>
          <p:cNvGrpSpPr/>
          <p:nvPr/>
        </p:nvGrpSpPr>
        <p:grpSpPr>
          <a:xfrm>
            <a:off x="4357755" y="1928878"/>
            <a:ext cx="1399832" cy="914961"/>
            <a:chOff x="5885975" y="2799762"/>
            <a:chExt cx="1898280" cy="1240758"/>
          </a:xfrm>
        </p:grpSpPr>
        <p:pic>
          <p:nvPicPr>
            <p:cNvPr id="66" name="그림 65">
              <a:extLst>
                <a:ext uri="{FF2B5EF4-FFF2-40B4-BE49-F238E27FC236}">
                  <a16:creationId xmlns:a16="http://schemas.microsoft.com/office/drawing/2014/main" id="{DDA3BB6A-713F-49DF-8A12-6E8463BB6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1478" y="2799762"/>
              <a:ext cx="1892777" cy="400395"/>
            </a:xfrm>
            <a:prstGeom prst="rect">
              <a:avLst/>
            </a:prstGeom>
          </p:spPr>
        </p:pic>
        <p:pic>
          <p:nvPicPr>
            <p:cNvPr id="67" name="그림 66">
              <a:extLst>
                <a:ext uri="{FF2B5EF4-FFF2-40B4-BE49-F238E27FC236}">
                  <a16:creationId xmlns:a16="http://schemas.microsoft.com/office/drawing/2014/main" id="{2ACFFEBD-4CD8-4FDC-ABBF-2A890B5D9B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9063"/>
            <a:stretch/>
          </p:blipFill>
          <p:spPr>
            <a:xfrm>
              <a:off x="5885975" y="3590790"/>
              <a:ext cx="1892777" cy="449730"/>
            </a:xfrm>
            <a:prstGeom prst="rect">
              <a:avLst/>
            </a:prstGeom>
          </p:spPr>
        </p:pic>
        <p:pic>
          <p:nvPicPr>
            <p:cNvPr id="68" name="그림 67">
              <a:extLst>
                <a:ext uri="{FF2B5EF4-FFF2-40B4-BE49-F238E27FC236}">
                  <a16:creationId xmlns:a16="http://schemas.microsoft.com/office/drawing/2014/main" id="{6A897D9C-778A-48AC-A80B-E536CDF9F6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1336"/>
            <a:stretch/>
          </p:blipFill>
          <p:spPr>
            <a:xfrm>
              <a:off x="5895289" y="3189665"/>
              <a:ext cx="1888965" cy="447675"/>
            </a:xfrm>
            <a:prstGeom prst="rect">
              <a:avLst/>
            </a:prstGeom>
          </p:spPr>
        </p:pic>
      </p:grpSp>
      <p:cxnSp>
        <p:nvCxnSpPr>
          <p:cNvPr id="69" name="연결선: 꺾임 68">
            <a:extLst>
              <a:ext uri="{FF2B5EF4-FFF2-40B4-BE49-F238E27FC236}">
                <a16:creationId xmlns:a16="http://schemas.microsoft.com/office/drawing/2014/main" id="{BE149D4B-3E9A-46B9-8A73-07BB96D22549}"/>
              </a:ext>
            </a:extLst>
          </p:cNvPr>
          <p:cNvCxnSpPr>
            <a:cxnSpLocks/>
            <a:stCxn id="62" idx="0"/>
          </p:cNvCxnSpPr>
          <p:nvPr/>
        </p:nvCxnSpPr>
        <p:spPr>
          <a:xfrm rot="5400000" flipH="1" flipV="1">
            <a:off x="2386971" y="711953"/>
            <a:ext cx="258950" cy="3532802"/>
          </a:xfrm>
          <a:prstGeom prst="bentConnector2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7" name="타원 76">
            <a:extLst>
              <a:ext uri="{FF2B5EF4-FFF2-40B4-BE49-F238E27FC236}">
                <a16:creationId xmlns:a16="http://schemas.microsoft.com/office/drawing/2014/main" id="{B30D1F16-FFFF-4DC9-9063-60C2F923D8B9}"/>
              </a:ext>
            </a:extLst>
          </p:cNvPr>
          <p:cNvSpPr/>
          <p:nvPr/>
        </p:nvSpPr>
        <p:spPr>
          <a:xfrm>
            <a:off x="5753529" y="175754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R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20C104D-BB5E-4914-BBE6-85159C50B2E0}"/>
              </a:ext>
            </a:extLst>
          </p:cNvPr>
          <p:cNvSpPr txBox="1"/>
          <p:nvPr/>
        </p:nvSpPr>
        <p:spPr>
          <a:xfrm>
            <a:off x="128464" y="789611"/>
            <a:ext cx="827150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◎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메뉴 경로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7799964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9629</TotalTime>
  <Words>1044</Words>
  <Application>Microsoft Office PowerPoint</Application>
  <PresentationFormat>A4 용지(210x297mm)</PresentationFormat>
  <Paragraphs>155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나눔고딕</vt:lpstr>
      <vt:lpstr>나눔명조</vt:lpstr>
      <vt:lpstr>나눔스퀘어 Bold</vt:lpstr>
      <vt:lpstr>나눔스퀘어 Light</vt:lpstr>
      <vt:lpstr>맑은 고딕</vt:lpstr>
      <vt:lpstr>Arial</vt:lpstr>
      <vt:lpstr>Segoe UI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총괄 관리자 가이드</dc:title>
  <dc:subject>매뉴얼</dc:subject>
  <dc:creator>최명환</dc:creator>
  <cp:keywords>매뉴얼</cp:keywords>
  <cp:lastModifiedBy>user</cp:lastModifiedBy>
  <cp:revision>1539</cp:revision>
  <cp:lastPrinted>2021-06-24T09:57:31Z</cp:lastPrinted>
  <dcterms:created xsi:type="dcterms:W3CDTF">2016-06-24T01:46:58Z</dcterms:created>
  <dcterms:modified xsi:type="dcterms:W3CDTF">2024-11-20T07:58:06Z</dcterms:modified>
</cp:coreProperties>
</file>